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handoutMasterIdLst>
    <p:handoutMasterId r:id="rId19"/>
  </p:handoutMasterIdLst>
  <p:sldIdLst>
    <p:sldId id="256" r:id="rId2"/>
    <p:sldId id="263" r:id="rId3"/>
    <p:sldId id="257" r:id="rId4"/>
    <p:sldId id="282" r:id="rId5"/>
    <p:sldId id="283" r:id="rId6"/>
    <p:sldId id="284" r:id="rId7"/>
    <p:sldId id="285" r:id="rId8"/>
    <p:sldId id="287" r:id="rId9"/>
    <p:sldId id="288" r:id="rId10"/>
    <p:sldId id="289" r:id="rId11"/>
    <p:sldId id="296" r:id="rId12"/>
    <p:sldId id="291" r:id="rId13"/>
    <p:sldId id="292" r:id="rId14"/>
    <p:sldId id="293" r:id="rId15"/>
    <p:sldId id="297" r:id="rId16"/>
    <p:sldId id="29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ore, Sherriann (OVW)" initials="MS(" lastIdx="6" clrIdx="0">
    <p:extLst>
      <p:ext uri="{19B8F6BF-5375-455C-9EA6-DF929625EA0E}">
        <p15:presenceInfo xmlns:p15="http://schemas.microsoft.com/office/powerpoint/2012/main" userId="S-1-5-21-2241372043-1733718466-812567095-1187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68"/>
    <p:restoredTop sz="80691" autoAdjust="0"/>
  </p:normalViewPr>
  <p:slideViewPr>
    <p:cSldViewPr>
      <p:cViewPr varScale="1">
        <p:scale>
          <a:sx n="61" d="100"/>
          <a:sy n="61" d="100"/>
        </p:scale>
        <p:origin x="1440" y="200"/>
      </p:cViewPr>
      <p:guideLst>
        <p:guide orient="horz" pos="2160"/>
        <p:guide pos="2880"/>
      </p:guideLst>
    </p:cSldViewPr>
  </p:slideViewPr>
  <p:notesTextViewPr>
    <p:cViewPr>
      <p:scale>
        <a:sx n="1" d="1"/>
        <a:sy n="1" d="1"/>
      </p:scale>
      <p:origin x="0" y="0"/>
    </p:cViewPr>
  </p:notesTextViewPr>
  <p:sorterViewPr>
    <p:cViewPr>
      <p:scale>
        <a:sx n="132" d="100"/>
        <a:sy n="132" d="100"/>
      </p:scale>
      <p:origin x="0" y="69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455A41-BD1F-514D-9BDD-651DBF403977}" type="datetimeFigureOut">
              <a:rPr lang="en-US" smtClean="0"/>
              <a:pPr/>
              <a:t>3/10/20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2B4AD5-3153-0B47-9B77-1D19B55FE93C}" type="slidenum">
              <a:rPr lang="en-US" smtClean="0"/>
              <a:pPr/>
              <a:t>‹#›</a:t>
            </a:fld>
            <a:endParaRPr lang="en-US"/>
          </a:p>
        </p:txBody>
      </p:sp>
    </p:spTree>
    <p:extLst>
      <p:ext uri="{BB962C8B-B14F-4D97-AF65-F5344CB8AC3E}">
        <p14:creationId xmlns:p14="http://schemas.microsoft.com/office/powerpoint/2010/main" val="283061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6CDEA7-253B-4871-ADA1-8FCAE2FA40E8}" type="datetimeFigureOut">
              <a:rPr lang="en-US" smtClean="0"/>
              <a:pPr/>
              <a:t>3/10/20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9AF53F-3B8D-4822-9295-3C56F15203D8}" type="slidenum">
              <a:rPr lang="en-US" smtClean="0"/>
              <a:pPr/>
              <a:t>‹#›</a:t>
            </a:fld>
            <a:endParaRPr lang="en-US"/>
          </a:p>
        </p:txBody>
      </p:sp>
    </p:spTree>
    <p:extLst>
      <p:ext uri="{BB962C8B-B14F-4D97-AF65-F5344CB8AC3E}">
        <p14:creationId xmlns:p14="http://schemas.microsoft.com/office/powerpoint/2010/main" val="47342935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9AF53F-3B8D-4822-9295-3C56F15203D8}" type="slidenum">
              <a:rPr lang="en-US" smtClean="0"/>
              <a:pPr/>
              <a:t>1</a:t>
            </a:fld>
            <a:endParaRPr lang="en-US"/>
          </a:p>
        </p:txBody>
      </p:sp>
    </p:spTree>
    <p:extLst>
      <p:ext uri="{BB962C8B-B14F-4D97-AF65-F5344CB8AC3E}">
        <p14:creationId xmlns:p14="http://schemas.microsoft.com/office/powerpoint/2010/main" val="488964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baseline="0" dirty="0"/>
          </a:p>
        </p:txBody>
      </p:sp>
      <p:sp>
        <p:nvSpPr>
          <p:cNvPr id="4" name="Slide Number Placeholder 3"/>
          <p:cNvSpPr>
            <a:spLocks noGrp="1"/>
          </p:cNvSpPr>
          <p:nvPr>
            <p:ph type="sldNum" sz="quarter" idx="5"/>
          </p:nvPr>
        </p:nvSpPr>
        <p:spPr/>
        <p:txBody>
          <a:bodyPr/>
          <a:lstStyle/>
          <a:p>
            <a:fld id="{D69AF53F-3B8D-4822-9295-3C56F15203D8}" type="slidenum">
              <a:rPr lang="en-US" smtClean="0"/>
              <a:pPr/>
              <a:t>10</a:t>
            </a:fld>
            <a:endParaRPr lang="en-US"/>
          </a:p>
        </p:txBody>
      </p:sp>
    </p:spTree>
    <p:extLst>
      <p:ext uri="{BB962C8B-B14F-4D97-AF65-F5344CB8AC3E}">
        <p14:creationId xmlns:p14="http://schemas.microsoft.com/office/powerpoint/2010/main" val="1084293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9AF53F-3B8D-4822-9295-3C56F15203D8}" type="slidenum">
              <a:rPr lang="en-US" smtClean="0"/>
              <a:pPr/>
              <a:t>11</a:t>
            </a:fld>
            <a:endParaRPr lang="en-US"/>
          </a:p>
        </p:txBody>
      </p:sp>
    </p:spTree>
    <p:extLst>
      <p:ext uri="{BB962C8B-B14F-4D97-AF65-F5344CB8AC3E}">
        <p14:creationId xmlns:p14="http://schemas.microsoft.com/office/powerpoint/2010/main" val="4019960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BF3A66-DCEF-014D-BE1A-0E44750A4DD9}" type="slidenum">
              <a:rPr lang="en-US" smtClean="0"/>
              <a:t>12</a:t>
            </a:fld>
            <a:endParaRPr lang="en-US"/>
          </a:p>
        </p:txBody>
      </p:sp>
    </p:spTree>
    <p:extLst>
      <p:ext uri="{BB962C8B-B14F-4D97-AF65-F5344CB8AC3E}">
        <p14:creationId xmlns:p14="http://schemas.microsoft.com/office/powerpoint/2010/main" val="4228440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BF3A66-DCEF-014D-BE1A-0E44750A4DD9}" type="slidenum">
              <a:rPr lang="en-US" smtClean="0"/>
              <a:t>13</a:t>
            </a:fld>
            <a:endParaRPr lang="en-US"/>
          </a:p>
        </p:txBody>
      </p:sp>
    </p:spTree>
    <p:extLst>
      <p:ext uri="{BB962C8B-B14F-4D97-AF65-F5344CB8AC3E}">
        <p14:creationId xmlns:p14="http://schemas.microsoft.com/office/powerpoint/2010/main" val="1643504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BF3A66-DCEF-014D-BE1A-0E44750A4DD9}" type="slidenum">
              <a:rPr lang="en-US" smtClean="0"/>
              <a:t>14</a:t>
            </a:fld>
            <a:endParaRPr lang="en-US"/>
          </a:p>
        </p:txBody>
      </p:sp>
    </p:spTree>
    <p:extLst>
      <p:ext uri="{BB962C8B-B14F-4D97-AF65-F5344CB8AC3E}">
        <p14:creationId xmlns:p14="http://schemas.microsoft.com/office/powerpoint/2010/main" val="10177671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9AF53F-3B8D-4822-9295-3C56F15203D8}" type="slidenum">
              <a:rPr lang="en-US" smtClean="0"/>
              <a:pPr/>
              <a:t>16</a:t>
            </a:fld>
            <a:endParaRPr lang="en-US"/>
          </a:p>
        </p:txBody>
      </p:sp>
    </p:spTree>
    <p:extLst>
      <p:ext uri="{BB962C8B-B14F-4D97-AF65-F5344CB8AC3E}">
        <p14:creationId xmlns:p14="http://schemas.microsoft.com/office/powerpoint/2010/main" val="4141898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itchFamily="2" charset="2"/>
              <a:buChar char="q"/>
            </a:pPr>
            <a:r>
              <a:rPr lang="en-US" sz="1200" dirty="0">
                <a:latin typeface="+mn-lt"/>
                <a:cs typeface="Calibri"/>
              </a:rPr>
              <a:t>What topics related to supporting LGBTQ2S survivors do you have questions about?</a:t>
            </a:r>
          </a:p>
          <a:p>
            <a:pPr>
              <a:buFont typeface="Wingdings" pitchFamily="2" charset="2"/>
              <a:buChar char="q"/>
            </a:pPr>
            <a:endParaRPr lang="en-US" sz="1200" dirty="0">
              <a:latin typeface="+mn-lt"/>
              <a:cs typeface="Calibri"/>
            </a:endParaRPr>
          </a:p>
          <a:p>
            <a:pPr>
              <a:buFont typeface="Wingdings" pitchFamily="2" charset="2"/>
              <a:buChar char="q"/>
            </a:pPr>
            <a:r>
              <a:rPr lang="en-US" sz="1200" dirty="0">
                <a:latin typeface="+mn-lt"/>
                <a:cs typeface="Calibri"/>
              </a:rPr>
              <a:t>What has your experience been/what have you seen in your community?</a:t>
            </a:r>
          </a:p>
          <a:p>
            <a:endParaRPr lang="en-US" dirty="0"/>
          </a:p>
        </p:txBody>
      </p:sp>
      <p:sp>
        <p:nvSpPr>
          <p:cNvPr id="4" name="Slide Number Placeholder 3"/>
          <p:cNvSpPr>
            <a:spLocks noGrp="1"/>
          </p:cNvSpPr>
          <p:nvPr>
            <p:ph type="sldNum" sz="quarter" idx="5"/>
          </p:nvPr>
        </p:nvSpPr>
        <p:spPr/>
        <p:txBody>
          <a:bodyPr/>
          <a:lstStyle/>
          <a:p>
            <a:fld id="{D69AF53F-3B8D-4822-9295-3C56F15203D8}" type="slidenum">
              <a:rPr lang="en-US" smtClean="0"/>
              <a:pPr/>
              <a:t>2</a:t>
            </a:fld>
            <a:endParaRPr lang="en-US"/>
          </a:p>
        </p:txBody>
      </p:sp>
    </p:spTree>
    <p:extLst>
      <p:ext uri="{BB962C8B-B14F-4D97-AF65-F5344CB8AC3E}">
        <p14:creationId xmlns:p14="http://schemas.microsoft.com/office/powerpoint/2010/main" val="1924229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9AF53F-3B8D-4822-9295-3C56F15203D8}" type="slidenum">
              <a:rPr lang="en-US" smtClean="0"/>
              <a:pPr/>
              <a:t>3</a:t>
            </a:fld>
            <a:endParaRPr lang="en-US"/>
          </a:p>
        </p:txBody>
      </p:sp>
    </p:spTree>
    <p:extLst>
      <p:ext uri="{BB962C8B-B14F-4D97-AF65-F5344CB8AC3E}">
        <p14:creationId xmlns:p14="http://schemas.microsoft.com/office/powerpoint/2010/main" val="1580913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BF3A66-DCEF-014D-BE1A-0E44750A4DD9}" type="slidenum">
              <a:rPr lang="en-US" smtClean="0"/>
              <a:t>4</a:t>
            </a:fld>
            <a:endParaRPr lang="en-US"/>
          </a:p>
        </p:txBody>
      </p:sp>
    </p:spTree>
    <p:extLst>
      <p:ext uri="{BB962C8B-B14F-4D97-AF65-F5344CB8AC3E}">
        <p14:creationId xmlns:p14="http://schemas.microsoft.com/office/powerpoint/2010/main" val="1905254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2BF3A66-DCEF-014D-BE1A-0E44750A4DD9}" type="slidenum">
              <a:rPr lang="en-US" smtClean="0"/>
              <a:t>5</a:t>
            </a:fld>
            <a:endParaRPr lang="en-US"/>
          </a:p>
        </p:txBody>
      </p:sp>
    </p:spTree>
    <p:extLst>
      <p:ext uri="{BB962C8B-B14F-4D97-AF65-F5344CB8AC3E}">
        <p14:creationId xmlns:p14="http://schemas.microsoft.com/office/powerpoint/2010/main" val="924239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12BF3A66-DCEF-014D-BE1A-0E44750A4DD9}" type="slidenum">
              <a:rPr lang="en-US" smtClean="0"/>
              <a:t>6</a:t>
            </a:fld>
            <a:endParaRPr lang="en-US"/>
          </a:p>
        </p:txBody>
      </p:sp>
    </p:spTree>
    <p:extLst>
      <p:ext uri="{BB962C8B-B14F-4D97-AF65-F5344CB8AC3E}">
        <p14:creationId xmlns:p14="http://schemas.microsoft.com/office/powerpoint/2010/main" val="3748449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BF3A66-DCEF-014D-BE1A-0E44750A4DD9}" type="slidenum">
              <a:rPr lang="en-US" smtClean="0"/>
              <a:t>7</a:t>
            </a:fld>
            <a:endParaRPr lang="en-US"/>
          </a:p>
        </p:txBody>
      </p:sp>
    </p:spTree>
    <p:extLst>
      <p:ext uri="{BB962C8B-B14F-4D97-AF65-F5344CB8AC3E}">
        <p14:creationId xmlns:p14="http://schemas.microsoft.com/office/powerpoint/2010/main" val="3793025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BF3A66-DCEF-014D-BE1A-0E44750A4DD9}" type="slidenum">
              <a:rPr lang="en-US" smtClean="0"/>
              <a:t>8</a:t>
            </a:fld>
            <a:endParaRPr lang="en-US"/>
          </a:p>
        </p:txBody>
      </p:sp>
    </p:spTree>
    <p:extLst>
      <p:ext uri="{BB962C8B-B14F-4D97-AF65-F5344CB8AC3E}">
        <p14:creationId xmlns:p14="http://schemas.microsoft.com/office/powerpoint/2010/main" val="1673521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BF3A66-DCEF-014D-BE1A-0E44750A4DD9}" type="slidenum">
              <a:rPr lang="en-US" smtClean="0"/>
              <a:t>9</a:t>
            </a:fld>
            <a:endParaRPr lang="en-US"/>
          </a:p>
        </p:txBody>
      </p:sp>
    </p:spTree>
    <p:extLst>
      <p:ext uri="{BB962C8B-B14F-4D97-AF65-F5344CB8AC3E}">
        <p14:creationId xmlns:p14="http://schemas.microsoft.com/office/powerpoint/2010/main" val="3692253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a:t>MIWSAC 2017</a:t>
            </a:r>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A2A2327-1FAE-4AD8-A09C-7EAE3D92DF33}" type="slidenum">
              <a:rPr lang="en-US" smtClean="0">
                <a:solidFill>
                  <a:srgbClr val="8CADAE">
                    <a:shade val="75000"/>
                  </a:srgbClr>
                </a:solidFill>
              </a:rPr>
              <a:pPr/>
              <a:t>‹#›</a:t>
            </a:fld>
            <a:endParaRPr lang="en-US" dirty="0">
              <a:solidFill>
                <a:srgbClr val="8CADAE">
                  <a:shade val="75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MIWSAC 2017</a:t>
            </a:r>
            <a:endParaRPr lang="en-US" dirty="0"/>
          </a:p>
        </p:txBody>
      </p:sp>
      <p:sp>
        <p:nvSpPr>
          <p:cNvPr id="6" name="Slide Number Placeholder 5"/>
          <p:cNvSpPr>
            <a:spLocks noGrp="1"/>
          </p:cNvSpPr>
          <p:nvPr>
            <p:ph type="sldNum" sz="quarter" idx="12"/>
          </p:nvPr>
        </p:nvSpPr>
        <p:spPr/>
        <p:txBody>
          <a:bodyPr/>
          <a:lstStyle/>
          <a:p>
            <a:fld id="{AA2A2327-1FAE-4AD8-A09C-7EAE3D92DF33}" type="slidenum">
              <a:rPr lang="en-US" smtClean="0">
                <a:solidFill>
                  <a:srgbClr val="8CADAE">
                    <a:shade val="75000"/>
                  </a:srgbClr>
                </a:solidFill>
              </a:rPr>
              <a:pPr/>
              <a:t>‹#›</a:t>
            </a:fld>
            <a:endParaRPr lang="en-US" dirty="0">
              <a:solidFill>
                <a:srgbClr val="8CADAE">
                  <a:shade val="75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dirty="0"/>
          </a:p>
        </p:txBody>
      </p:sp>
      <p:sp>
        <p:nvSpPr>
          <p:cNvPr id="5" name="Footer Placeholder 4"/>
          <p:cNvSpPr>
            <a:spLocks noGrp="1"/>
          </p:cNvSpPr>
          <p:nvPr>
            <p:ph type="ftr" sz="quarter" idx="11"/>
          </p:nvPr>
        </p:nvSpPr>
        <p:spPr>
          <a:xfrm>
            <a:off x="457201" y="6248207"/>
            <a:ext cx="5573483" cy="365125"/>
          </a:xfrm>
        </p:spPr>
        <p:txBody>
          <a:bodyPr/>
          <a:lstStyle/>
          <a:p>
            <a:r>
              <a:rPr lang="en-US"/>
              <a:t>MIWSAC 2017</a:t>
            </a:r>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A2A2327-1FAE-4AD8-A09C-7EAE3D92DF33}" type="slidenum">
              <a:rPr lang="en-US" smtClean="0">
                <a:solidFill>
                  <a:srgbClr val="8CADAE">
                    <a:shade val="75000"/>
                  </a:srgbClr>
                </a:solidFill>
              </a:rPr>
              <a:pPr/>
              <a:t>‹#›</a:t>
            </a:fld>
            <a:endParaRPr lang="en-US" dirty="0">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MIWSAC 2017</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A2A2327-1FAE-4AD8-A09C-7EAE3D92DF33}" type="slidenum">
              <a:rPr lang="en-US" smtClean="0">
                <a:solidFill>
                  <a:srgbClr val="8CADAE">
                    <a:shade val="75000"/>
                  </a:srgbClr>
                </a:solidFill>
              </a:rPr>
              <a:pPr/>
              <a:t>‹#›</a:t>
            </a:fld>
            <a:endParaRPr lang="en-US" dirty="0">
              <a:solidFill>
                <a:srgbClr val="8CADAE">
                  <a:shade val="75000"/>
                </a:srgbClr>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A2A2327-1FAE-4AD8-A09C-7EAE3D92DF33}" type="slidenum">
              <a:rPr lang="en-US" smtClean="0">
                <a:solidFill>
                  <a:srgbClr val="8CADAE">
                    <a:shade val="75000"/>
                  </a:srgbClr>
                </a:solidFill>
              </a:rPr>
              <a:pPr/>
              <a:t>‹#›</a:t>
            </a:fld>
            <a:endParaRPr lang="en-US" dirty="0">
              <a:solidFill>
                <a:srgbClr val="8CADAE">
                  <a:shade val="75000"/>
                </a:srgbClr>
              </a:solidFill>
            </a:endParaRPr>
          </a:p>
        </p:txBody>
      </p:sp>
      <p:sp>
        <p:nvSpPr>
          <p:cNvPr id="14" name="Footer Placeholder 13"/>
          <p:cNvSpPr>
            <a:spLocks noGrp="1"/>
          </p:cNvSpPr>
          <p:nvPr>
            <p:ph type="ftr" sz="quarter" idx="12"/>
          </p:nvPr>
        </p:nvSpPr>
        <p:spPr/>
        <p:txBody>
          <a:bodyPr/>
          <a:lstStyle/>
          <a:p>
            <a:r>
              <a:rPr lang="en-US"/>
              <a:t>MIWSAC 2017</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endParaRPr lang="en-US" dirty="0"/>
          </a:p>
        </p:txBody>
      </p:sp>
      <p:sp>
        <p:nvSpPr>
          <p:cNvPr id="10" name="Slide Number Placeholder 9"/>
          <p:cNvSpPr>
            <a:spLocks noGrp="1"/>
          </p:cNvSpPr>
          <p:nvPr>
            <p:ph type="sldNum" sz="quarter" idx="16"/>
          </p:nvPr>
        </p:nvSpPr>
        <p:spPr/>
        <p:txBody>
          <a:bodyPr rtlCol="0"/>
          <a:lstStyle/>
          <a:p>
            <a:fld id="{AA2A2327-1FAE-4AD8-A09C-7EAE3D92DF33}" type="slidenum">
              <a:rPr lang="en-US" smtClean="0">
                <a:solidFill>
                  <a:srgbClr val="8CADAE">
                    <a:shade val="75000"/>
                  </a:srgbClr>
                </a:solidFill>
              </a:rPr>
              <a:pPr/>
              <a:t>‹#›</a:t>
            </a:fld>
            <a:endParaRPr lang="en-US" dirty="0">
              <a:solidFill>
                <a:srgbClr val="8CADAE">
                  <a:shade val="75000"/>
                </a:srgbClr>
              </a:solidFill>
            </a:endParaRPr>
          </a:p>
        </p:txBody>
      </p:sp>
      <p:sp>
        <p:nvSpPr>
          <p:cNvPr id="12" name="Footer Placeholder 11"/>
          <p:cNvSpPr>
            <a:spLocks noGrp="1"/>
          </p:cNvSpPr>
          <p:nvPr>
            <p:ph type="ftr" sz="quarter" idx="17"/>
          </p:nvPr>
        </p:nvSpPr>
        <p:spPr/>
        <p:txBody>
          <a:bodyPr rtlCol="0"/>
          <a:lstStyle/>
          <a:p>
            <a:r>
              <a:rPr lang="en-US"/>
              <a:t>MIWSAC 2017</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endParaRPr lang="en-US" dirty="0"/>
          </a:p>
        </p:txBody>
      </p:sp>
      <p:sp>
        <p:nvSpPr>
          <p:cNvPr id="12" name="Slide Number Placeholder 11"/>
          <p:cNvSpPr>
            <a:spLocks noGrp="1"/>
          </p:cNvSpPr>
          <p:nvPr>
            <p:ph type="sldNum" sz="quarter" idx="16"/>
          </p:nvPr>
        </p:nvSpPr>
        <p:spPr/>
        <p:txBody>
          <a:bodyPr rtlCol="0"/>
          <a:lstStyle/>
          <a:p>
            <a:fld id="{AA2A2327-1FAE-4AD8-A09C-7EAE3D92DF33}" type="slidenum">
              <a:rPr lang="en-US" smtClean="0">
                <a:solidFill>
                  <a:srgbClr val="8CADAE">
                    <a:shade val="75000"/>
                  </a:srgbClr>
                </a:solidFill>
              </a:rPr>
              <a:pPr/>
              <a:t>‹#›</a:t>
            </a:fld>
            <a:endParaRPr lang="en-US" dirty="0">
              <a:solidFill>
                <a:srgbClr val="8CADAE">
                  <a:shade val="75000"/>
                </a:srgbClr>
              </a:solidFill>
            </a:endParaRPr>
          </a:p>
        </p:txBody>
      </p:sp>
      <p:sp>
        <p:nvSpPr>
          <p:cNvPr id="14" name="Footer Placeholder 13"/>
          <p:cNvSpPr>
            <a:spLocks noGrp="1"/>
          </p:cNvSpPr>
          <p:nvPr>
            <p:ph type="ftr" sz="quarter" idx="17"/>
          </p:nvPr>
        </p:nvSpPr>
        <p:spPr/>
        <p:txBody>
          <a:bodyPr rtlCol="0"/>
          <a:lstStyle/>
          <a:p>
            <a:r>
              <a:rPr lang="en-US"/>
              <a:t>MIWSAC 2017</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a:t>MIWSAC 2017</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A2A2327-1FAE-4AD8-A09C-7EAE3D92DF33}" type="slidenum">
              <a:rPr lang="en-US" smtClean="0">
                <a:solidFill>
                  <a:srgbClr val="8CADAE">
                    <a:shade val="75000"/>
                  </a:srgbClr>
                </a:solidFill>
              </a:rPr>
              <a:pPr/>
              <a:t>‹#›</a:t>
            </a:fld>
            <a:endParaRPr lang="en-US" dirty="0">
              <a:solidFill>
                <a:srgbClr val="8CADAE">
                  <a:shade val="75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a:t>MIWSAC 2017</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A2A2327-1FAE-4AD8-A09C-7EAE3D92DF3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MIWSAC 2017</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A2A2327-1FAE-4AD8-A09C-7EAE3D92DF33}" type="slidenum">
              <a:rPr lang="en-US" smtClean="0">
                <a:solidFill>
                  <a:srgbClr val="8CADAE">
                    <a:shade val="75000"/>
                  </a:srgbClr>
                </a:solidFill>
              </a:rPr>
              <a:pPr/>
              <a:t>‹#›</a:t>
            </a:fld>
            <a:endParaRPr lang="en-US" dirty="0">
              <a:solidFill>
                <a:srgbClr val="8CADAE">
                  <a:shade val="75000"/>
                </a:srgbClr>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A2A2327-1FAE-4AD8-A09C-7EAE3D92DF33}" type="slidenum">
              <a:rPr lang="en-US" smtClean="0">
                <a:solidFill>
                  <a:srgbClr val="8CADAE">
                    <a:shade val="75000"/>
                  </a:srgbClr>
                </a:solidFill>
              </a:rPr>
              <a:pPr/>
              <a:t>‹#›</a:t>
            </a:fld>
            <a:endParaRPr lang="en-US" dirty="0">
              <a:solidFill>
                <a:srgbClr val="8CADAE">
                  <a:shade val="75000"/>
                </a:srgbClr>
              </a:solidFill>
            </a:endParaRPr>
          </a:p>
        </p:txBody>
      </p:sp>
      <p:sp>
        <p:nvSpPr>
          <p:cNvPr id="14" name="Footer Placeholder 13"/>
          <p:cNvSpPr>
            <a:spLocks noGrp="1"/>
          </p:cNvSpPr>
          <p:nvPr>
            <p:ph type="ftr" sz="quarter" idx="12"/>
          </p:nvPr>
        </p:nvSpPr>
        <p:spPr>
          <a:xfrm>
            <a:off x="1600200" y="6248206"/>
            <a:ext cx="4572000" cy="365125"/>
          </a:xfrm>
        </p:spPr>
        <p:txBody>
          <a:bodyPr rtlCol="0"/>
          <a:lstStyle/>
          <a:p>
            <a:r>
              <a:rPr lang="en-US"/>
              <a:t>MIWSAC 2017</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20000"/>
                <a:lumOff val="80000"/>
              </a:schemeClr>
            </a:gs>
            <a:gs pos="100000">
              <a:schemeClr val="accent3">
                <a:lumMod val="60000"/>
                <a:lumOff val="40000"/>
              </a:schemeClr>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a:t>MIWSAC 2017</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A2A2327-1FAE-4AD8-A09C-7EAE3D92DF33}" type="slidenum">
              <a:rPr lang="en-US" smtClean="0">
                <a:solidFill>
                  <a:srgbClr val="8CADAE">
                    <a:shade val="75000"/>
                  </a:srgbClr>
                </a:solidFill>
              </a:rPr>
              <a:pPr/>
              <a:t>‹#›</a:t>
            </a:fld>
            <a:endParaRPr lang="en-US" dirty="0">
              <a:solidFill>
                <a:srgbClr val="8CADAE">
                  <a:shade val="75000"/>
                </a:srgbClr>
              </a:solidFill>
            </a:endParaRP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miwsac.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mailto:ajwatson2015@gmail.com" TargetMode="External"/><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362200" y="3569580"/>
            <a:ext cx="6477000" cy="1371600"/>
          </a:xfrm>
        </p:spPr>
        <p:txBody>
          <a:bodyPr>
            <a:normAutofit fontScale="90000"/>
          </a:bodyPr>
          <a:lstStyle/>
          <a:p>
            <a:r>
              <a:rPr lang="en-US" sz="3600" b="1" dirty="0">
                <a:solidFill>
                  <a:schemeClr val="bg1"/>
                </a:solidFill>
                <a:latin typeface="Calibri" panose="020F0502020204030204" pitchFamily="34" charset="0"/>
                <a:cs typeface="Calibri" panose="020F0502020204030204" pitchFamily="34" charset="0"/>
              </a:rPr>
              <a:t>TSASP Connect and Reflect Webinar</a:t>
            </a:r>
            <a:br>
              <a:rPr lang="en-US" sz="3600" b="1" dirty="0">
                <a:solidFill>
                  <a:schemeClr val="bg1"/>
                </a:solidFill>
                <a:latin typeface="Calibri" panose="020F0502020204030204" pitchFamily="34" charset="0"/>
                <a:cs typeface="Calibri" panose="020F0502020204030204" pitchFamily="34" charset="0"/>
              </a:rPr>
            </a:br>
            <a:r>
              <a:rPr lang="en-US" sz="2800" b="1" dirty="0">
                <a:solidFill>
                  <a:schemeClr val="bg1"/>
                </a:solidFill>
                <a:latin typeface="Calibri" panose="020F0502020204030204" pitchFamily="34" charset="0"/>
                <a:cs typeface="Calibri" panose="020F0502020204030204" pitchFamily="34" charset="0"/>
              </a:rPr>
              <a:t>March 12, 2020</a:t>
            </a:r>
          </a:p>
        </p:txBody>
      </p:sp>
      <p:sp>
        <p:nvSpPr>
          <p:cNvPr id="5" name="Text Placeholder 4"/>
          <p:cNvSpPr>
            <a:spLocks noGrp="1"/>
          </p:cNvSpPr>
          <p:nvPr>
            <p:ph type="subTitle" idx="1"/>
          </p:nvPr>
        </p:nvSpPr>
        <p:spPr>
          <a:xfrm>
            <a:off x="2460098" y="6063221"/>
            <a:ext cx="6705600" cy="685800"/>
          </a:xfrm>
        </p:spPr>
        <p:txBody>
          <a:bodyPr>
            <a:normAutofit/>
          </a:bodyPr>
          <a:lstStyle/>
          <a:p>
            <a:pPr>
              <a:spcBef>
                <a:spcPts val="0"/>
              </a:spcBef>
            </a:pPr>
            <a:r>
              <a:rPr lang="en-US" sz="2800" dirty="0">
                <a:solidFill>
                  <a:schemeClr val="tx1"/>
                </a:solidFill>
                <a:latin typeface="Calibri" panose="020F0502020204030204" pitchFamily="34" charset="0"/>
                <a:cs typeface="Calibri" panose="020F0502020204030204" pitchFamily="34" charset="0"/>
              </a:rPr>
              <a:t>Amanda Watson</a:t>
            </a:r>
          </a:p>
        </p:txBody>
      </p:sp>
      <p:sp>
        <p:nvSpPr>
          <p:cNvPr id="3" name="TextBox 2"/>
          <p:cNvSpPr txBox="1"/>
          <p:nvPr/>
        </p:nvSpPr>
        <p:spPr>
          <a:xfrm>
            <a:off x="990600" y="1524000"/>
            <a:ext cx="7162800" cy="2308324"/>
          </a:xfrm>
          <a:prstGeom prst="rect">
            <a:avLst/>
          </a:prstGeom>
          <a:noFill/>
          <a:ln>
            <a:noFill/>
          </a:ln>
        </p:spPr>
        <p:txBody>
          <a:bodyPr wrap="square" rtlCol="0">
            <a:spAutoFit/>
          </a:bodyPr>
          <a:lstStyle/>
          <a:p>
            <a:pPr>
              <a:spcBef>
                <a:spcPts val="0"/>
              </a:spcBef>
            </a:pPr>
            <a:endParaRPr lang="en-US" dirty="0">
              <a:latin typeface="Calibri" panose="020F0502020204030204" pitchFamily="34" charset="0"/>
              <a:cs typeface="Calibri" panose="020F0502020204030204" pitchFamily="34" charset="0"/>
            </a:endParaRPr>
          </a:p>
          <a:p>
            <a:pPr algn="ctr">
              <a:spcBef>
                <a:spcPts val="0"/>
              </a:spcBef>
            </a:pPr>
            <a:r>
              <a:rPr lang="en-US" sz="5400" b="1" dirty="0">
                <a:solidFill>
                  <a:schemeClr val="bg1"/>
                </a:solidFill>
                <a:latin typeface="Calibri" panose="020F0502020204030204" pitchFamily="34" charset="0"/>
                <a:cs typeface="Calibri" panose="020F0502020204030204" pitchFamily="34" charset="0"/>
              </a:rPr>
              <a:t>Responding to LGBTQ2S Survivors </a:t>
            </a:r>
          </a:p>
          <a:p>
            <a:endParaRPr lang="en-US" dirty="0"/>
          </a:p>
        </p:txBody>
      </p:sp>
      <p:sp>
        <p:nvSpPr>
          <p:cNvPr id="2" name="TextBox 1">
            <a:extLst>
              <a:ext uri="{FF2B5EF4-FFF2-40B4-BE49-F238E27FC236}">
                <a16:creationId xmlns:a16="http://schemas.microsoft.com/office/drawing/2014/main" id="{C082152E-CE54-D54A-BEE8-A37470527105}"/>
              </a:ext>
            </a:extLst>
          </p:cNvPr>
          <p:cNvSpPr txBox="1"/>
          <p:nvPr/>
        </p:nvSpPr>
        <p:spPr>
          <a:xfrm>
            <a:off x="2275367" y="637953"/>
            <a:ext cx="184731" cy="369332"/>
          </a:xfrm>
          <a:prstGeom prst="rect">
            <a:avLst/>
          </a:prstGeom>
          <a:noFill/>
        </p:spPr>
        <p:txBody>
          <a:bodyPr wrap="none" rtlCol="0">
            <a:spAutoFit/>
          </a:bodyPr>
          <a:lstStyle/>
          <a:p>
            <a:endParaRPr lang="en-US" dirty="0"/>
          </a:p>
        </p:txBody>
      </p:sp>
      <p:pic>
        <p:nvPicPr>
          <p:cNvPr id="6" name="Picture 5">
            <a:extLst>
              <a:ext uri="{FF2B5EF4-FFF2-40B4-BE49-F238E27FC236}">
                <a16:creationId xmlns:a16="http://schemas.microsoft.com/office/drawing/2014/main" id="{450638D5-A20A-6041-A359-8EBC5857CB14}"/>
              </a:ext>
            </a:extLst>
          </p:cNvPr>
          <p:cNvPicPr/>
          <p:nvPr/>
        </p:nvPicPr>
        <p:blipFill rotWithShape="1">
          <a:blip r:embed="rId3" cstate="print">
            <a:alphaModFix/>
            <a:biLevel thresh="75000"/>
            <a:extLst>
              <a:ext uri="{BEBA8EAE-BF5A-486C-A8C5-ECC9F3942E4B}">
                <a14:imgProps xmlns:a14="http://schemas.microsoft.com/office/drawing/2010/main">
                  <a14:imgLayer r:embed="rId4">
                    <a14:imgEffect>
                      <a14:backgroundRemoval t="4043" b="98399" l="5825" r="96256">
                        <a14:foregroundMark x1="9644" y1="10488" x2="5862" y2="4043"/>
                        <a14:backgroundMark x1="8510" y1="12490" x2="13540" y2="6045"/>
                        <a14:backgroundMark x1="13540" y1="6045" x2="10061" y2="0"/>
                        <a14:backgroundMark x1="8132" y1="11209" x2="0" y2="5164"/>
                        <a14:backgroundMark x1="10439" y1="9928" x2="10439" y2="9928"/>
                      </a14:backgroundRemoval>
                    </a14:imgEffect>
                  </a14:imgLayer>
                </a14:imgProps>
              </a:ext>
              <a:ext uri="{28A0092B-C50C-407E-A947-70E740481C1C}">
                <a14:useLocalDpi xmlns:a14="http://schemas.microsoft.com/office/drawing/2010/main" val="0"/>
              </a:ext>
            </a:extLst>
          </a:blip>
          <a:srcRect l="9806"/>
          <a:stretch/>
        </p:blipFill>
        <p:spPr bwMode="auto">
          <a:xfrm>
            <a:off x="304800" y="0"/>
            <a:ext cx="1775460" cy="1766570"/>
          </a:xfrm>
          <a:prstGeom prst="rect">
            <a:avLst/>
          </a:prstGeom>
          <a:ln>
            <a:noFill/>
          </a:ln>
          <a:extLst>
            <a:ext uri="{53640926-AAD7-44D8-BBD7-CCE9431645EC}">
              <a14:shadowObscured xmlns:a14="http://schemas.microsoft.com/office/drawing/2010/main"/>
            </a:ext>
          </a:extLst>
        </p:spPr>
      </p:pic>
      <p:sp>
        <p:nvSpPr>
          <p:cNvPr id="7" name="TextBox 6">
            <a:extLst>
              <a:ext uri="{FF2B5EF4-FFF2-40B4-BE49-F238E27FC236}">
                <a16:creationId xmlns:a16="http://schemas.microsoft.com/office/drawing/2014/main" id="{124E6BAE-EE09-2740-B640-41ECD02DDE4A}"/>
              </a:ext>
            </a:extLst>
          </p:cNvPr>
          <p:cNvSpPr txBox="1"/>
          <p:nvPr/>
        </p:nvSpPr>
        <p:spPr>
          <a:xfrm>
            <a:off x="2080260" y="534118"/>
            <a:ext cx="6758939" cy="461665"/>
          </a:xfrm>
          <a:prstGeom prst="rect">
            <a:avLst/>
          </a:prstGeom>
          <a:noFill/>
        </p:spPr>
        <p:txBody>
          <a:bodyPr wrap="square" rtlCol="0">
            <a:spAutoFit/>
          </a:bodyPr>
          <a:lstStyle/>
          <a:p>
            <a:r>
              <a:rPr lang="en-US" sz="2400" b="1" dirty="0">
                <a:solidFill>
                  <a:schemeClr val="tx2">
                    <a:lumMod val="10000"/>
                  </a:schemeClr>
                </a:solidFill>
                <a:latin typeface="Calibri" panose="020F0502020204030204" pitchFamily="34" charset="0"/>
                <a:cs typeface="Calibri" panose="020F0502020204030204" pitchFamily="34" charset="0"/>
              </a:rPr>
              <a:t>Minnesota Indian Women’s Sexual Assault Coalition</a:t>
            </a:r>
          </a:p>
        </p:txBody>
      </p:sp>
    </p:spTree>
    <p:extLst>
      <p:ext uri="{BB962C8B-B14F-4D97-AF65-F5344CB8AC3E}">
        <p14:creationId xmlns:p14="http://schemas.microsoft.com/office/powerpoint/2010/main" val="2925806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0000"/>
                </a:solidFill>
                <a:latin typeface="Calibri"/>
                <a:cs typeface="Calibri"/>
              </a:rPr>
              <a:t>Helpful Terminology</a:t>
            </a:r>
          </a:p>
        </p:txBody>
      </p:sp>
      <p:sp>
        <p:nvSpPr>
          <p:cNvPr id="3" name="Content Placeholder 2"/>
          <p:cNvSpPr>
            <a:spLocks noGrp="1"/>
          </p:cNvSpPr>
          <p:nvPr>
            <p:ph sz="quarter" idx="1"/>
          </p:nvPr>
        </p:nvSpPr>
        <p:spPr/>
        <p:txBody>
          <a:bodyPr>
            <a:normAutofit lnSpcReduction="10000"/>
          </a:bodyPr>
          <a:lstStyle/>
          <a:p>
            <a:pPr>
              <a:buFont typeface="Wingdings" pitchFamily="2" charset="2"/>
              <a:buChar char="q"/>
            </a:pPr>
            <a:r>
              <a:rPr lang="en-US" sz="3200" dirty="0">
                <a:latin typeface="Calibri"/>
                <a:cs typeface="Calibri"/>
              </a:rPr>
              <a:t>Two Spirit</a:t>
            </a:r>
          </a:p>
          <a:p>
            <a:pPr>
              <a:buFont typeface="Wingdings" pitchFamily="2" charset="2"/>
              <a:buChar char="q"/>
            </a:pPr>
            <a:r>
              <a:rPr lang="en-US" sz="3200" dirty="0">
                <a:latin typeface="Calibri"/>
                <a:cs typeface="Calibri"/>
              </a:rPr>
              <a:t>Gay</a:t>
            </a:r>
          </a:p>
          <a:p>
            <a:pPr>
              <a:buFont typeface="Wingdings" pitchFamily="2" charset="2"/>
              <a:buChar char="q"/>
            </a:pPr>
            <a:r>
              <a:rPr lang="en-US" sz="3200" dirty="0">
                <a:latin typeface="Calibri"/>
                <a:cs typeface="Calibri"/>
              </a:rPr>
              <a:t>Lesbian</a:t>
            </a:r>
          </a:p>
          <a:p>
            <a:pPr>
              <a:buFont typeface="Wingdings" pitchFamily="2" charset="2"/>
              <a:buChar char="q"/>
            </a:pPr>
            <a:r>
              <a:rPr lang="en-US" sz="3200" dirty="0">
                <a:latin typeface="Calibri"/>
                <a:cs typeface="Calibri"/>
              </a:rPr>
              <a:t>Bisexual</a:t>
            </a:r>
          </a:p>
          <a:p>
            <a:pPr>
              <a:buFont typeface="Wingdings" pitchFamily="2" charset="2"/>
              <a:buChar char="q"/>
            </a:pPr>
            <a:r>
              <a:rPr lang="en-US" sz="3200" dirty="0">
                <a:latin typeface="Calibri"/>
                <a:cs typeface="Calibri"/>
              </a:rPr>
              <a:t>Transgender</a:t>
            </a:r>
          </a:p>
          <a:p>
            <a:pPr>
              <a:buFont typeface="Wingdings" pitchFamily="2" charset="2"/>
              <a:buChar char="q"/>
            </a:pPr>
            <a:r>
              <a:rPr lang="en-US" sz="3200" dirty="0">
                <a:latin typeface="Calibri"/>
                <a:cs typeface="Calibri"/>
              </a:rPr>
              <a:t>Queer</a:t>
            </a:r>
          </a:p>
          <a:p>
            <a:pPr>
              <a:buFont typeface="Wingdings" pitchFamily="2" charset="2"/>
              <a:buChar char="q"/>
            </a:pPr>
            <a:r>
              <a:rPr lang="en-US" sz="3200" dirty="0">
                <a:latin typeface="Calibri"/>
                <a:cs typeface="Calibri"/>
              </a:rPr>
              <a:t>Pansexual</a:t>
            </a:r>
          </a:p>
          <a:p>
            <a:pPr>
              <a:buFont typeface="Wingdings" pitchFamily="2" charset="2"/>
              <a:buChar char="q"/>
            </a:pPr>
            <a:r>
              <a:rPr lang="en-US" sz="3200" dirty="0">
                <a:latin typeface="Calibri"/>
                <a:cs typeface="Calibri"/>
              </a:rPr>
              <a:t>Questioning</a:t>
            </a:r>
          </a:p>
          <a:p>
            <a:endParaRPr lang="en-US" dirty="0"/>
          </a:p>
        </p:txBody>
      </p:sp>
      <p:sp>
        <p:nvSpPr>
          <p:cNvPr id="4" name="Content Placeholder 3"/>
          <p:cNvSpPr>
            <a:spLocks noGrp="1"/>
          </p:cNvSpPr>
          <p:nvPr>
            <p:ph sz="quarter" idx="2"/>
          </p:nvPr>
        </p:nvSpPr>
        <p:spPr/>
        <p:txBody>
          <a:bodyPr>
            <a:normAutofit lnSpcReduction="10000"/>
          </a:bodyPr>
          <a:lstStyle/>
          <a:p>
            <a:pPr>
              <a:buFont typeface="Wingdings" pitchFamily="2" charset="2"/>
              <a:buChar char="q"/>
            </a:pPr>
            <a:r>
              <a:rPr lang="en-US" sz="3200" dirty="0">
                <a:latin typeface="Calibri"/>
                <a:cs typeface="Calibri"/>
              </a:rPr>
              <a:t>Asexual</a:t>
            </a:r>
          </a:p>
          <a:p>
            <a:pPr>
              <a:buFont typeface="Wingdings" pitchFamily="2" charset="2"/>
              <a:buChar char="q"/>
            </a:pPr>
            <a:r>
              <a:rPr lang="en-US" sz="3200" dirty="0" err="1">
                <a:latin typeface="Calibri"/>
                <a:cs typeface="Calibri"/>
              </a:rPr>
              <a:t>Aromantic</a:t>
            </a:r>
            <a:endParaRPr lang="en-US" sz="3200" dirty="0">
              <a:latin typeface="Calibri"/>
              <a:cs typeface="Calibri"/>
            </a:endParaRPr>
          </a:p>
          <a:p>
            <a:pPr>
              <a:buFont typeface="Wingdings" pitchFamily="2" charset="2"/>
              <a:buChar char="q"/>
            </a:pPr>
            <a:r>
              <a:rPr lang="en-US" sz="3200" dirty="0" err="1">
                <a:latin typeface="Calibri"/>
                <a:cs typeface="Calibri"/>
              </a:rPr>
              <a:t>Genderqueer</a:t>
            </a:r>
            <a:endParaRPr lang="en-US" sz="3200" dirty="0">
              <a:latin typeface="Calibri"/>
              <a:cs typeface="Calibri"/>
            </a:endParaRPr>
          </a:p>
          <a:p>
            <a:pPr>
              <a:buFont typeface="Wingdings" pitchFamily="2" charset="2"/>
              <a:buChar char="q"/>
            </a:pPr>
            <a:r>
              <a:rPr lang="en-US" sz="3200" dirty="0" err="1">
                <a:latin typeface="Calibri"/>
                <a:cs typeface="Calibri"/>
              </a:rPr>
              <a:t>Nonbinary</a:t>
            </a:r>
            <a:endParaRPr lang="en-US" sz="3200" dirty="0">
              <a:latin typeface="Calibri"/>
              <a:cs typeface="Calibri"/>
            </a:endParaRPr>
          </a:p>
          <a:p>
            <a:pPr>
              <a:buFont typeface="Wingdings" pitchFamily="2" charset="2"/>
              <a:buChar char="q"/>
            </a:pPr>
            <a:r>
              <a:rPr lang="en-US" sz="3200" dirty="0">
                <a:latin typeface="Calibri"/>
                <a:cs typeface="Calibri"/>
              </a:rPr>
              <a:t>Gender non-conforming</a:t>
            </a:r>
          </a:p>
          <a:p>
            <a:pPr>
              <a:buFont typeface="Wingdings" pitchFamily="2" charset="2"/>
              <a:buChar char="q"/>
            </a:pPr>
            <a:r>
              <a:rPr lang="en-US" sz="3200" dirty="0" err="1">
                <a:latin typeface="Calibri"/>
                <a:cs typeface="Calibri"/>
              </a:rPr>
              <a:t>Cisgender</a:t>
            </a:r>
            <a:endParaRPr lang="en-US" sz="3200" dirty="0">
              <a:latin typeface="Calibri"/>
              <a:cs typeface="Calibri"/>
            </a:endParaRPr>
          </a:p>
          <a:p>
            <a:pPr>
              <a:buFont typeface="Wingdings" pitchFamily="2" charset="2"/>
              <a:buChar char="q"/>
            </a:pPr>
            <a:r>
              <a:rPr lang="en-US" sz="3200" dirty="0">
                <a:latin typeface="Calibri"/>
                <a:cs typeface="Calibri"/>
              </a:rPr>
              <a:t>Intersex</a:t>
            </a:r>
          </a:p>
          <a:p>
            <a:endParaRPr lang="en-US" dirty="0"/>
          </a:p>
          <a:p>
            <a:endParaRPr lang="en-US" dirty="0"/>
          </a:p>
        </p:txBody>
      </p:sp>
      <p:sp>
        <p:nvSpPr>
          <p:cNvPr id="6" name="TextBox 5"/>
          <p:cNvSpPr txBox="1"/>
          <p:nvPr/>
        </p:nvSpPr>
        <p:spPr>
          <a:xfrm>
            <a:off x="1228381" y="6243935"/>
            <a:ext cx="7763219" cy="461665"/>
          </a:xfrm>
          <a:prstGeom prst="rect">
            <a:avLst/>
          </a:prstGeom>
          <a:noFill/>
        </p:spPr>
        <p:txBody>
          <a:bodyPr wrap="square" rtlCol="0">
            <a:spAutoFit/>
          </a:bodyPr>
          <a:lstStyle/>
          <a:p>
            <a:pPr algn="r"/>
            <a:r>
              <a:rPr lang="en-US" sz="2400" dirty="0">
                <a:latin typeface="Calibri"/>
                <a:cs typeface="Calibri"/>
              </a:rPr>
              <a:t>And many more…….</a:t>
            </a:r>
          </a:p>
        </p:txBody>
      </p:sp>
    </p:spTree>
    <p:extLst>
      <p:ext uri="{BB962C8B-B14F-4D97-AF65-F5344CB8AC3E}">
        <p14:creationId xmlns:p14="http://schemas.microsoft.com/office/powerpoint/2010/main" val="941686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b="1" dirty="0">
                <a:solidFill>
                  <a:srgbClr val="000000"/>
                </a:solidFill>
                <a:latin typeface="Calibri" panose="020F0502020204030204" pitchFamily="34" charset="0"/>
                <a:cs typeface="Calibri" panose="020F0502020204030204" pitchFamily="34" charset="0"/>
              </a:rPr>
              <a:t>Gender Pronouns</a:t>
            </a:r>
          </a:p>
        </p:txBody>
      </p:sp>
      <p:sp>
        <p:nvSpPr>
          <p:cNvPr id="9" name="Content Placeholder 8"/>
          <p:cNvSpPr>
            <a:spLocks noGrp="1"/>
          </p:cNvSpPr>
          <p:nvPr>
            <p:ph sz="quarter" idx="1"/>
          </p:nvPr>
        </p:nvSpPr>
        <p:spPr/>
        <p:txBody>
          <a:bodyPr>
            <a:normAutofit/>
          </a:bodyPr>
          <a:lstStyle/>
          <a:p>
            <a:pPr marL="0">
              <a:spcBef>
                <a:spcPts val="0"/>
              </a:spcBef>
            </a:pPr>
            <a:endParaRPr lang="en-US" sz="3200" dirty="0">
              <a:latin typeface="Calibri" panose="020F0502020204030204" pitchFamily="34" charset="0"/>
              <a:cs typeface="Calibri" panose="020F0502020204030204" pitchFamily="34" charset="0"/>
            </a:endParaRPr>
          </a:p>
          <a:p>
            <a:pPr marL="0">
              <a:spcBef>
                <a:spcPts val="0"/>
              </a:spcBef>
            </a:pPr>
            <a:endParaRPr lang="en-US" sz="3200" dirty="0">
              <a:latin typeface="Calibri" panose="020F0502020204030204" pitchFamily="34" charset="0"/>
              <a:cs typeface="Calibri" panose="020F0502020204030204" pitchFamily="34" charset="0"/>
            </a:endParaRPr>
          </a:p>
          <a:p>
            <a:pPr marL="0">
              <a:spcBef>
                <a:spcPts val="0"/>
              </a:spcBef>
            </a:pPr>
            <a:endParaRPr lang="en-US" sz="3200" dirty="0">
              <a:latin typeface="Calibri" panose="020F0502020204030204" pitchFamily="34" charset="0"/>
              <a:cs typeface="Calibri" panose="020F0502020204030204" pitchFamily="34" charset="0"/>
            </a:endParaRPr>
          </a:p>
          <a:p>
            <a:pPr marL="0">
              <a:spcBef>
                <a:spcPts val="0"/>
              </a:spcBef>
            </a:pPr>
            <a:endParaRPr lang="en-US" sz="3200" dirty="0">
              <a:latin typeface="Calibri" panose="020F0502020204030204" pitchFamily="34" charset="0"/>
              <a:cs typeface="Calibri" panose="020F0502020204030204" pitchFamily="34" charset="0"/>
            </a:endParaRPr>
          </a:p>
          <a:p>
            <a:pPr marL="0">
              <a:spcBef>
                <a:spcPts val="0"/>
              </a:spcBef>
            </a:pPr>
            <a:endParaRPr lang="en-US" sz="3200" dirty="0">
              <a:latin typeface="Calibri" panose="020F0502020204030204" pitchFamily="34" charset="0"/>
              <a:cs typeface="Calibri" panose="020F0502020204030204" pitchFamily="34" charset="0"/>
            </a:endParaRPr>
          </a:p>
          <a:p>
            <a:pPr marL="0">
              <a:spcBef>
                <a:spcPts val="0"/>
              </a:spcBef>
            </a:pPr>
            <a:endParaRPr lang="en-US" sz="3200" dirty="0">
              <a:latin typeface="Calibri" panose="020F0502020204030204" pitchFamily="34" charset="0"/>
              <a:cs typeface="Calibri" panose="020F0502020204030204" pitchFamily="34" charset="0"/>
            </a:endParaRPr>
          </a:p>
          <a:p>
            <a:pPr marL="0">
              <a:spcBef>
                <a:spcPts val="0"/>
              </a:spcBef>
            </a:pPr>
            <a:endParaRPr lang="en-US" sz="3200" dirty="0">
              <a:latin typeface="Calibri" panose="020F0502020204030204" pitchFamily="34" charset="0"/>
              <a:cs typeface="Calibri" panose="020F0502020204030204" pitchFamily="34" charset="0"/>
            </a:endParaRPr>
          </a:p>
          <a:p>
            <a:pPr marL="0">
              <a:spcBef>
                <a:spcPts val="0"/>
              </a:spcBef>
            </a:pPr>
            <a:endParaRPr lang="en-US" sz="3200" dirty="0">
              <a:latin typeface="Calibri" panose="020F0502020204030204" pitchFamily="34" charset="0"/>
              <a:cs typeface="Calibri" panose="020F0502020204030204" pitchFamily="34" charset="0"/>
            </a:endParaRPr>
          </a:p>
          <a:p>
            <a:pPr marL="0" indent="0">
              <a:spcBef>
                <a:spcPts val="0"/>
              </a:spcBef>
              <a:buNone/>
            </a:pPr>
            <a:r>
              <a:rPr lang="en-US" sz="3200" dirty="0">
                <a:latin typeface="Calibri" panose="020F0502020204030204" pitchFamily="34" charset="0"/>
                <a:cs typeface="Calibri" panose="020F0502020204030204" pitchFamily="34" charset="0"/>
              </a:rPr>
              <a:t>Ask how survivors would like to be addressed!</a:t>
            </a:r>
          </a:p>
        </p:txBody>
      </p:sp>
      <p:pic>
        <p:nvPicPr>
          <p:cNvPr id="2" name="Picture 1" descr="FT_19.08.14_GenderPronouns_featu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1600200"/>
            <a:ext cx="6321777" cy="3556000"/>
          </a:xfrm>
          <a:prstGeom prst="rect">
            <a:avLst/>
          </a:prstGeom>
        </p:spPr>
      </p:pic>
    </p:spTree>
    <p:extLst>
      <p:ext uri="{BB962C8B-B14F-4D97-AF65-F5344CB8AC3E}">
        <p14:creationId xmlns:p14="http://schemas.microsoft.com/office/powerpoint/2010/main" val="4026620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Autofit/>
          </a:bodyPr>
          <a:lstStyle/>
          <a:p>
            <a:r>
              <a:rPr lang="en-US" sz="4000" b="1" dirty="0">
                <a:solidFill>
                  <a:srgbClr val="000000"/>
                </a:solidFill>
                <a:latin typeface="Calibri"/>
                <a:cs typeface="Calibri"/>
              </a:rPr>
              <a:t>4. Ensuring Outside Partners are Inclusive</a:t>
            </a:r>
          </a:p>
        </p:txBody>
      </p:sp>
      <p:sp>
        <p:nvSpPr>
          <p:cNvPr id="3" name="Content Placeholder 2"/>
          <p:cNvSpPr>
            <a:spLocks noGrp="1"/>
          </p:cNvSpPr>
          <p:nvPr>
            <p:ph sz="quarter" idx="1"/>
          </p:nvPr>
        </p:nvSpPr>
        <p:spPr>
          <a:xfrm>
            <a:off x="301752" y="1371600"/>
            <a:ext cx="8503920" cy="4953000"/>
          </a:xfrm>
        </p:spPr>
        <p:txBody>
          <a:bodyPr>
            <a:normAutofit fontScale="92500"/>
          </a:bodyPr>
          <a:lstStyle/>
          <a:p>
            <a:endParaRPr lang="en-US" sz="2800" dirty="0">
              <a:latin typeface="Calibri"/>
              <a:cs typeface="Calibri"/>
            </a:endParaRPr>
          </a:p>
          <a:p>
            <a:pPr>
              <a:buFont typeface="Wingdings" pitchFamily="2" charset="2"/>
              <a:buChar char="q"/>
            </a:pPr>
            <a:r>
              <a:rPr lang="en-US" sz="2800" dirty="0">
                <a:latin typeface="Calibri"/>
                <a:cs typeface="Calibri"/>
              </a:rPr>
              <a:t>Meet with healthcare providers and SANEs to learn about their training and see whether they feel confident and comfortable working with LGBTQ2S individuals. </a:t>
            </a:r>
          </a:p>
          <a:p>
            <a:pPr>
              <a:buFont typeface="Wingdings" pitchFamily="2" charset="2"/>
              <a:buChar char="q"/>
            </a:pPr>
            <a:endParaRPr lang="en-US" sz="2800" dirty="0">
              <a:latin typeface="Calibri"/>
              <a:cs typeface="Calibri"/>
            </a:endParaRPr>
          </a:p>
          <a:p>
            <a:pPr>
              <a:buFont typeface="Wingdings" pitchFamily="2" charset="2"/>
              <a:buChar char="q"/>
            </a:pPr>
            <a:r>
              <a:rPr lang="en-US" sz="2800" dirty="0">
                <a:latin typeface="Calibri"/>
                <a:cs typeface="Calibri"/>
              </a:rPr>
              <a:t>Verify tribal codes and other applicable laws are inclusive of violence against LGBTQ2S survivors.</a:t>
            </a:r>
          </a:p>
          <a:p>
            <a:pPr>
              <a:buFont typeface="Wingdings" pitchFamily="2" charset="2"/>
              <a:buChar char="q"/>
            </a:pPr>
            <a:endParaRPr lang="en-US" sz="2800" dirty="0">
              <a:latin typeface="Calibri"/>
              <a:cs typeface="Calibri"/>
            </a:endParaRPr>
          </a:p>
          <a:p>
            <a:pPr>
              <a:buFont typeface="Wingdings" pitchFamily="2" charset="2"/>
              <a:buChar char="q"/>
            </a:pPr>
            <a:r>
              <a:rPr lang="en-US" sz="2800" dirty="0">
                <a:latin typeface="Calibri"/>
                <a:cs typeface="Calibri"/>
              </a:rPr>
              <a:t>Strategize with judges, prosecutors, etc. ahead of time about how to respectfully work with transgender survivors.</a:t>
            </a:r>
          </a:p>
          <a:p>
            <a:endParaRPr lang="en-US" dirty="0"/>
          </a:p>
        </p:txBody>
      </p:sp>
    </p:spTree>
    <p:extLst>
      <p:ext uri="{BB962C8B-B14F-4D97-AF65-F5344CB8AC3E}">
        <p14:creationId xmlns:p14="http://schemas.microsoft.com/office/powerpoint/2010/main" val="1027770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srgbClr val="000000"/>
                </a:solidFill>
                <a:latin typeface="Calibri"/>
                <a:cs typeface="Calibri"/>
              </a:rPr>
              <a:t>Ensuring Outside Partners are Inclusive</a:t>
            </a:r>
          </a:p>
        </p:txBody>
      </p:sp>
      <p:sp>
        <p:nvSpPr>
          <p:cNvPr id="3" name="Content Placeholder 2"/>
          <p:cNvSpPr>
            <a:spLocks noGrp="1"/>
          </p:cNvSpPr>
          <p:nvPr>
            <p:ph sz="quarter" idx="1"/>
          </p:nvPr>
        </p:nvSpPr>
        <p:spPr>
          <a:xfrm>
            <a:off x="304800" y="1600200"/>
            <a:ext cx="8461248" cy="4724400"/>
          </a:xfrm>
        </p:spPr>
        <p:txBody>
          <a:bodyPr>
            <a:noAutofit/>
          </a:bodyPr>
          <a:lstStyle/>
          <a:p>
            <a:pPr>
              <a:buFont typeface="Wingdings" pitchFamily="2" charset="2"/>
              <a:buChar char="q"/>
            </a:pPr>
            <a:r>
              <a:rPr lang="en-US" sz="2800" dirty="0">
                <a:latin typeface="Calibri"/>
                <a:cs typeface="Calibri"/>
              </a:rPr>
              <a:t>Meet with law enforcement to understand how their training and policies guide their work with LGBTQ2S survivors.</a:t>
            </a:r>
          </a:p>
          <a:p>
            <a:pPr>
              <a:buFont typeface="Wingdings" pitchFamily="2" charset="2"/>
              <a:buChar char="q"/>
            </a:pPr>
            <a:endParaRPr lang="en-US" sz="2800" dirty="0">
              <a:latin typeface="Calibri"/>
              <a:cs typeface="Calibri"/>
            </a:endParaRPr>
          </a:p>
          <a:p>
            <a:pPr>
              <a:buFont typeface="Wingdings" pitchFamily="2" charset="2"/>
              <a:buChar char="q"/>
            </a:pPr>
            <a:r>
              <a:rPr lang="en-US" sz="2800" dirty="0">
                <a:latin typeface="Calibri"/>
                <a:cs typeface="Calibri"/>
              </a:rPr>
              <a:t>Discuss how law enforcement would document a transgender or </a:t>
            </a:r>
            <a:r>
              <a:rPr lang="en-US" sz="2800" dirty="0" err="1">
                <a:latin typeface="Calibri"/>
                <a:cs typeface="Calibri"/>
              </a:rPr>
              <a:t>nonbinary</a:t>
            </a:r>
            <a:r>
              <a:rPr lang="en-US" sz="2800" dirty="0">
                <a:latin typeface="Calibri"/>
                <a:cs typeface="Calibri"/>
              </a:rPr>
              <a:t> survivor in their reports.</a:t>
            </a:r>
          </a:p>
          <a:p>
            <a:pPr>
              <a:buFont typeface="Wingdings" pitchFamily="2" charset="2"/>
              <a:buChar char="q"/>
            </a:pPr>
            <a:endParaRPr lang="en-US" sz="2800" dirty="0">
              <a:latin typeface="Calibri"/>
              <a:cs typeface="Calibri"/>
            </a:endParaRPr>
          </a:p>
          <a:p>
            <a:pPr>
              <a:buFont typeface="Wingdings" pitchFamily="2" charset="2"/>
              <a:buChar char="q"/>
            </a:pPr>
            <a:r>
              <a:rPr lang="en-US" sz="2800" dirty="0">
                <a:latin typeface="Calibri"/>
                <a:cs typeface="Calibri"/>
              </a:rPr>
              <a:t>Check with mental health practitioners in your area to see if any have experience working with LGBTQ2S individuals.</a:t>
            </a:r>
          </a:p>
        </p:txBody>
      </p:sp>
    </p:spTree>
    <p:extLst>
      <p:ext uri="{BB962C8B-B14F-4D97-AF65-F5344CB8AC3E}">
        <p14:creationId xmlns:p14="http://schemas.microsoft.com/office/powerpoint/2010/main" val="3685038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a:solidFill>
                  <a:srgbClr val="000000"/>
                </a:solidFill>
                <a:latin typeface="Calibri"/>
                <a:cs typeface="Calibri"/>
              </a:rPr>
              <a:t>Advocate Response:</a:t>
            </a:r>
            <a:endParaRPr lang="en-US" sz="4000" b="1" dirty="0">
              <a:solidFill>
                <a:srgbClr val="000000"/>
              </a:solidFill>
              <a:latin typeface="Calibri"/>
              <a:cs typeface="Calibri"/>
            </a:endParaRPr>
          </a:p>
        </p:txBody>
      </p:sp>
      <p:sp>
        <p:nvSpPr>
          <p:cNvPr id="3" name="Content Placeholder 2"/>
          <p:cNvSpPr>
            <a:spLocks noGrp="1"/>
          </p:cNvSpPr>
          <p:nvPr>
            <p:ph sz="quarter" idx="1"/>
          </p:nvPr>
        </p:nvSpPr>
        <p:spPr>
          <a:xfrm>
            <a:off x="304800" y="1600200"/>
            <a:ext cx="8461248" cy="5029200"/>
          </a:xfrm>
        </p:spPr>
        <p:txBody>
          <a:bodyPr>
            <a:normAutofit fontScale="92500" lnSpcReduction="20000"/>
          </a:bodyPr>
          <a:lstStyle/>
          <a:p>
            <a:pPr marL="0" indent="0">
              <a:buNone/>
            </a:pPr>
            <a:r>
              <a:rPr lang="en-US" dirty="0">
                <a:latin typeface="Calibri"/>
                <a:cs typeface="Calibri"/>
              </a:rPr>
              <a:t>You work at the shelter as an advocate.  Alisha is a trans woman who is staying at the shelter, and you think everything is going well.  One day you’re facilitating a support group, and you overhear some of the other survivors talking meanly about Alisha, </a:t>
            </a:r>
            <a:r>
              <a:rPr lang="en-US" dirty="0" err="1">
                <a:latin typeface="Calibri"/>
                <a:cs typeface="Calibri"/>
              </a:rPr>
              <a:t>misgendering</a:t>
            </a:r>
            <a:r>
              <a:rPr lang="en-US" dirty="0">
                <a:latin typeface="Calibri"/>
                <a:cs typeface="Calibri"/>
              </a:rPr>
              <a:t> her (using he/him pronouns), talking about how Alisha is secretly a man, and threatening to go beat her up because they don’t want “someone like that” around their kids.</a:t>
            </a:r>
          </a:p>
          <a:p>
            <a:pPr lvl="1">
              <a:buClr>
                <a:schemeClr val="accent1"/>
              </a:buClr>
              <a:buSzPct val="85000"/>
              <a:buFont typeface="Wingdings" pitchFamily="2" charset="2"/>
              <a:buChar char="q"/>
            </a:pPr>
            <a:r>
              <a:rPr lang="en-US" dirty="0">
                <a:solidFill>
                  <a:srgbClr val="000000"/>
                </a:solidFill>
                <a:latin typeface="Calibri"/>
                <a:cs typeface="Calibri"/>
              </a:rPr>
              <a:t>What do you do?</a:t>
            </a:r>
          </a:p>
          <a:p>
            <a:pPr lvl="1">
              <a:buClr>
                <a:schemeClr val="accent1"/>
              </a:buClr>
              <a:buSzPct val="85000"/>
              <a:buFont typeface="Wingdings" pitchFamily="2" charset="2"/>
              <a:buChar char="q"/>
            </a:pPr>
            <a:r>
              <a:rPr lang="en-US" dirty="0">
                <a:solidFill>
                  <a:srgbClr val="000000"/>
                </a:solidFill>
                <a:latin typeface="Calibri"/>
                <a:cs typeface="Calibri"/>
              </a:rPr>
              <a:t>Are there any policies that would help guide your response?</a:t>
            </a:r>
          </a:p>
          <a:p>
            <a:pPr lvl="1">
              <a:buClr>
                <a:schemeClr val="accent1"/>
              </a:buClr>
              <a:buSzPct val="85000"/>
              <a:buFont typeface="Wingdings" pitchFamily="2" charset="2"/>
              <a:buChar char="q"/>
            </a:pPr>
            <a:r>
              <a:rPr lang="en-US" dirty="0">
                <a:solidFill>
                  <a:srgbClr val="000000"/>
                </a:solidFill>
                <a:latin typeface="Calibri"/>
                <a:cs typeface="Calibri"/>
              </a:rPr>
              <a:t>What happens if you try to talk to them, but they continue harassing Alisha?</a:t>
            </a:r>
          </a:p>
          <a:p>
            <a:pPr lvl="1">
              <a:buClr>
                <a:schemeClr val="accent1"/>
              </a:buClr>
              <a:buSzPct val="85000"/>
              <a:buFont typeface="Wingdings" pitchFamily="2" charset="2"/>
              <a:buChar char="q"/>
            </a:pPr>
            <a:r>
              <a:rPr lang="en-US" dirty="0">
                <a:solidFill>
                  <a:srgbClr val="000000"/>
                </a:solidFill>
                <a:latin typeface="Calibri"/>
                <a:cs typeface="Calibri"/>
              </a:rPr>
              <a:t>What could be done to try to prevent situations like this from escalating or happening in the first place?</a:t>
            </a:r>
          </a:p>
          <a:p>
            <a:endParaRPr lang="en-US" dirty="0"/>
          </a:p>
        </p:txBody>
      </p:sp>
    </p:spTree>
    <p:extLst>
      <p:ext uri="{BB962C8B-B14F-4D97-AF65-F5344CB8AC3E}">
        <p14:creationId xmlns:p14="http://schemas.microsoft.com/office/powerpoint/2010/main" val="3132185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4000" b="1" dirty="0">
                <a:solidFill>
                  <a:schemeClr val="tx1"/>
                </a:solidFill>
                <a:latin typeface="Calibri"/>
                <a:cs typeface="Calibri"/>
              </a:rPr>
              <a:t>Remember:</a:t>
            </a:r>
          </a:p>
        </p:txBody>
      </p:sp>
      <p:sp>
        <p:nvSpPr>
          <p:cNvPr id="9" name="Content Placeholder 8"/>
          <p:cNvSpPr>
            <a:spLocks noGrp="1"/>
          </p:cNvSpPr>
          <p:nvPr>
            <p:ph sz="quarter" idx="1"/>
          </p:nvPr>
        </p:nvSpPr>
        <p:spPr/>
        <p:txBody>
          <a:bodyPr/>
          <a:lstStyle/>
          <a:p>
            <a:pPr marL="0" indent="0" algn="ctr">
              <a:buNone/>
            </a:pPr>
            <a:endParaRPr lang="en-US" sz="3200" dirty="0">
              <a:latin typeface="Calibri"/>
              <a:cs typeface="Calibri"/>
            </a:endParaRPr>
          </a:p>
          <a:p>
            <a:pPr marL="0" indent="0" algn="ctr">
              <a:buNone/>
            </a:pPr>
            <a:endParaRPr lang="en-US" sz="3200" dirty="0">
              <a:latin typeface="Calibri"/>
              <a:cs typeface="Calibri"/>
            </a:endParaRPr>
          </a:p>
          <a:p>
            <a:pPr marL="0" indent="0" algn="ctr">
              <a:buNone/>
            </a:pPr>
            <a:r>
              <a:rPr lang="en-US" sz="3200" dirty="0">
                <a:latin typeface="Calibri"/>
                <a:cs typeface="Calibri"/>
              </a:rPr>
              <a:t>Your efforts to make your agency inclusive for LGBTQ2S survivors should include a comprehensive look at their needs and your advocacy.</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87819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331380" y="4461765"/>
            <a:ext cx="8584019" cy="1371600"/>
          </a:xfrm>
        </p:spPr>
        <p:txBody>
          <a:bodyPr>
            <a:normAutofit/>
          </a:bodyPr>
          <a:lstStyle/>
          <a:p>
            <a:pPr marL="0" indent="0" algn="ctr">
              <a:lnSpc>
                <a:spcPct val="110000"/>
              </a:lnSpc>
              <a:spcBef>
                <a:spcPts val="0"/>
              </a:spcBef>
              <a:buNone/>
            </a:pPr>
            <a:r>
              <a:rPr lang="en-US" sz="32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1619 Dayton Ave, Suite 202* St. Paul, MN 55104 Tel 651-646-4800 | </a:t>
            </a:r>
            <a:r>
              <a:rPr lang="en-US" sz="3200" b="1" u="sng"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www.miwsac.org</a:t>
            </a:r>
            <a:r>
              <a:rPr lang="en-US" sz="32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dirty="0"/>
          </a:p>
        </p:txBody>
      </p:sp>
      <p:sp>
        <p:nvSpPr>
          <p:cNvPr id="5" name="Rectangle 4">
            <a:extLst>
              <a:ext uri="{FF2B5EF4-FFF2-40B4-BE49-F238E27FC236}">
                <a16:creationId xmlns:a16="http://schemas.microsoft.com/office/drawing/2014/main" id="{8C77BF70-36FD-6641-9186-946E9B9E1C75}"/>
              </a:ext>
            </a:extLst>
          </p:cNvPr>
          <p:cNvSpPr/>
          <p:nvPr/>
        </p:nvSpPr>
        <p:spPr>
          <a:xfrm>
            <a:off x="267090" y="6096000"/>
            <a:ext cx="8498958" cy="646331"/>
          </a:xfrm>
          <a:prstGeom prst="rect">
            <a:avLst/>
          </a:prstGeom>
          <a:solidFill>
            <a:schemeClr val="accent1">
              <a:lumMod val="50000"/>
            </a:schemeClr>
          </a:solidFill>
        </p:spPr>
        <p:txBody>
          <a:bodyPr wrap="square">
            <a:spAutoFit/>
          </a:bodyPr>
          <a:lstStyle/>
          <a:p>
            <a:pPr algn="just"/>
            <a:r>
              <a:rPr lang="en-US" sz="1200" dirty="0">
                <a:solidFill>
                  <a:schemeClr val="bg1"/>
                </a:solidFill>
                <a:latin typeface="Calibri" panose="020F0502020204030204" pitchFamily="34" charset="0"/>
                <a:ea typeface="Calibri" panose="020F0502020204030204" pitchFamily="34" charset="0"/>
                <a:cs typeface="Calibri" panose="020F0502020204030204" pitchFamily="34" charset="0"/>
              </a:rPr>
              <a:t>This project was supported by Grant No. 2017-TA-AX-K025 awarded by the Office on Violence Against Women, U.S. Department of Justice. The opinions, findings, conclusions, and recommendations expressed during the meeting do not necessarily represent the official position or policies of the U.S. Department of Justice, Office on Violence Against Women.                                            </a:t>
            </a:r>
            <a:r>
              <a:rPr lang="en-US" sz="1200" dirty="0">
                <a:latin typeface="Calibri" panose="020F0502020204030204" pitchFamily="34" charset="0"/>
                <a:ea typeface="Calibri" panose="020F0502020204030204" pitchFamily="34" charset="0"/>
                <a:cs typeface="Calibri" panose="020F0502020204030204" pitchFamily="34" charset="0"/>
              </a:rPr>
              <a:t>	</a:t>
            </a:r>
            <a:r>
              <a:rPr lang="en-US" sz="1200" dirty="0">
                <a:latin typeface="Calibri" panose="020F0502020204030204" pitchFamily="34" charset="0"/>
                <a:cs typeface="Calibri" panose="020F0502020204030204" pitchFamily="34" charset="0"/>
              </a:rPr>
              <a:t> </a:t>
            </a:r>
          </a:p>
        </p:txBody>
      </p:sp>
      <p:sp>
        <p:nvSpPr>
          <p:cNvPr id="7" name="Title 6">
            <a:extLst>
              <a:ext uri="{FF2B5EF4-FFF2-40B4-BE49-F238E27FC236}">
                <a16:creationId xmlns:a16="http://schemas.microsoft.com/office/drawing/2014/main" id="{9F571E27-96BF-1047-8D93-6DEEFAEE348C}"/>
              </a:ext>
            </a:extLst>
          </p:cNvPr>
          <p:cNvSpPr txBox="1">
            <a:spLocks noGrp="1"/>
          </p:cNvSpPr>
          <p:nvPr>
            <p:ph type="title"/>
          </p:nvPr>
        </p:nvSpPr>
        <p:spPr>
          <a:xfrm>
            <a:off x="2080259" y="472985"/>
            <a:ext cx="6835139" cy="461665"/>
          </a:xfrm>
          <a:prstGeom prst="rect">
            <a:avLst/>
          </a:prstGeom>
          <a:noFill/>
        </p:spPr>
        <p:txBody>
          <a:bodyPr wrap="square" rtlCol="0">
            <a:spAutoFit/>
          </a:bodyPr>
          <a:lstStyle/>
          <a:p>
            <a:r>
              <a:rPr lang="en-US" sz="2400" b="1" dirty="0">
                <a:solidFill>
                  <a:schemeClr val="tx2">
                    <a:lumMod val="10000"/>
                  </a:schemeClr>
                </a:solidFill>
                <a:latin typeface="Calibri" panose="020F0502020204030204" pitchFamily="34" charset="0"/>
                <a:cs typeface="Calibri" panose="020F0502020204030204" pitchFamily="34" charset="0"/>
              </a:rPr>
              <a:t>Minnesota Indian Women’s Sexual Assault Coalition</a:t>
            </a:r>
          </a:p>
        </p:txBody>
      </p:sp>
      <p:pic>
        <p:nvPicPr>
          <p:cNvPr id="8" name="Picture 7">
            <a:extLst>
              <a:ext uri="{FF2B5EF4-FFF2-40B4-BE49-F238E27FC236}">
                <a16:creationId xmlns:a16="http://schemas.microsoft.com/office/drawing/2014/main" id="{6141CC85-0B83-A242-86BE-66B9E7865F99}"/>
              </a:ext>
            </a:extLst>
          </p:cNvPr>
          <p:cNvPicPr/>
          <p:nvPr/>
        </p:nvPicPr>
        <p:blipFill rotWithShape="1">
          <a:blip r:embed="rId4" cstate="print">
            <a:alphaModFix/>
            <a:biLevel thresh="75000"/>
            <a:extLst>
              <a:ext uri="{BEBA8EAE-BF5A-486C-A8C5-ECC9F3942E4B}">
                <a14:imgProps xmlns:a14="http://schemas.microsoft.com/office/drawing/2010/main">
                  <a14:imgLayer r:embed="rId5">
                    <a14:imgEffect>
                      <a14:backgroundRemoval t="4043" b="98399" l="5825" r="96256">
                        <a14:foregroundMark x1="9644" y1="10488" x2="5862" y2="4043"/>
                        <a14:backgroundMark x1="8510" y1="12490" x2="13540" y2="6045"/>
                        <a14:backgroundMark x1="13540" y1="6045" x2="10061" y2="0"/>
                        <a14:backgroundMark x1="8132" y1="11209" x2="0" y2="5164"/>
                        <a14:backgroundMark x1="10439" y1="9928" x2="10439" y2="9928"/>
                      </a14:backgroundRemoval>
                    </a14:imgEffect>
                  </a14:imgLayer>
                </a14:imgProps>
              </a:ext>
              <a:ext uri="{28A0092B-C50C-407E-A947-70E740481C1C}">
                <a14:useLocalDpi xmlns:a14="http://schemas.microsoft.com/office/drawing/2010/main" val="0"/>
              </a:ext>
            </a:extLst>
          </a:blip>
          <a:srcRect l="9806"/>
          <a:stretch/>
        </p:blipFill>
        <p:spPr bwMode="auto">
          <a:xfrm>
            <a:off x="304800" y="0"/>
            <a:ext cx="1775460" cy="1766570"/>
          </a:xfrm>
          <a:prstGeom prst="rect">
            <a:avLst/>
          </a:prstGeom>
          <a:ln>
            <a:noFill/>
          </a:ln>
          <a:extLst>
            <a:ext uri="{53640926-AAD7-44D8-BBD7-CCE9431645EC}">
              <a14:shadowObscured xmlns:a14="http://schemas.microsoft.com/office/drawing/2010/main"/>
            </a:ext>
          </a:extLst>
        </p:spPr>
      </p:pic>
      <p:sp>
        <p:nvSpPr>
          <p:cNvPr id="9" name="Content Placeholder 3">
            <a:extLst>
              <a:ext uri="{FF2B5EF4-FFF2-40B4-BE49-F238E27FC236}">
                <a16:creationId xmlns:a16="http://schemas.microsoft.com/office/drawing/2014/main" id="{A08AE4A9-E286-CE4B-B521-64DDDAB53A4F}"/>
              </a:ext>
            </a:extLst>
          </p:cNvPr>
          <p:cNvSpPr txBox="1">
            <a:spLocks/>
          </p:cNvSpPr>
          <p:nvPr/>
        </p:nvSpPr>
        <p:spPr>
          <a:xfrm>
            <a:off x="331381" y="2595035"/>
            <a:ext cx="8434668" cy="1629433"/>
          </a:xfrm>
          <a:prstGeom prst="rect">
            <a:avLst/>
          </a:prstGeom>
          <a:noFill/>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buFont typeface="Wingdings"/>
              <a:buNone/>
            </a:pPr>
            <a:r>
              <a:rPr lang="en-US" sz="3200" b="1" dirty="0">
                <a:latin typeface="Calibri"/>
                <a:cs typeface="Calibri"/>
              </a:rPr>
              <a:t>Amanda Watson </a:t>
            </a:r>
          </a:p>
          <a:p>
            <a:pPr marL="0" indent="0" algn="ctr">
              <a:buFont typeface="Wingdings"/>
              <a:buNone/>
            </a:pPr>
            <a:r>
              <a:rPr lang="en-US" sz="3200" b="1" dirty="0">
                <a:solidFill>
                  <a:schemeClr val="accent1">
                    <a:lumMod val="50000"/>
                  </a:schemeClr>
                </a:solidFill>
                <a:latin typeface="Calibri"/>
                <a:cs typeface="Calibri"/>
                <a:hlinkClick r:id="rId6">
                  <a:extLst>
                    <a:ext uri="{A12FA001-AC4F-418D-AE19-62706E023703}">
                      <ahyp:hlinkClr xmlns:ahyp="http://schemas.microsoft.com/office/drawing/2018/hyperlinkcolor" val="tx"/>
                    </a:ext>
                  </a:extLst>
                </a:hlinkClick>
              </a:rPr>
              <a:t>ajwatson2015@gmail.com</a:t>
            </a:r>
            <a:endParaRPr lang="en-US" sz="3200" b="1" dirty="0">
              <a:solidFill>
                <a:schemeClr val="accent1">
                  <a:lumMod val="50000"/>
                </a:schemeClr>
              </a:solidFill>
              <a:latin typeface="Calibri"/>
              <a:cs typeface="Calibri"/>
            </a:endParaRPr>
          </a:p>
          <a:p>
            <a:pPr marL="0" indent="0">
              <a:buFont typeface="Wingdings"/>
              <a:buNone/>
            </a:pPr>
            <a:endParaRPr lang="en-US" dirty="0"/>
          </a:p>
        </p:txBody>
      </p:sp>
      <p:sp>
        <p:nvSpPr>
          <p:cNvPr id="10" name="TextBox 9">
            <a:extLst>
              <a:ext uri="{FF2B5EF4-FFF2-40B4-BE49-F238E27FC236}">
                <a16:creationId xmlns:a16="http://schemas.microsoft.com/office/drawing/2014/main" id="{90B84F75-09F6-D14A-9DB7-A1F29EEAF133}"/>
              </a:ext>
            </a:extLst>
          </p:cNvPr>
          <p:cNvSpPr txBox="1"/>
          <p:nvPr/>
        </p:nvSpPr>
        <p:spPr>
          <a:xfrm>
            <a:off x="2080260" y="1649924"/>
            <a:ext cx="4479752" cy="707886"/>
          </a:xfrm>
          <a:prstGeom prst="rect">
            <a:avLst/>
          </a:prstGeom>
          <a:noFill/>
        </p:spPr>
        <p:txBody>
          <a:bodyPr wrap="none" rtlCol="0">
            <a:spAutoFit/>
          </a:bodyPr>
          <a:lstStyle/>
          <a:p>
            <a:r>
              <a:rPr lang="en-US" sz="4000" b="1" dirty="0">
                <a:latin typeface="Calibri" panose="020F0502020204030204" pitchFamily="34" charset="0"/>
                <a:cs typeface="Calibri" panose="020F0502020204030204" pitchFamily="34" charset="0"/>
              </a:rPr>
              <a:t>Contact Information</a:t>
            </a:r>
          </a:p>
        </p:txBody>
      </p:sp>
    </p:spTree>
    <p:extLst>
      <p:ext uri="{BB962C8B-B14F-4D97-AF65-F5344CB8AC3E}">
        <p14:creationId xmlns:p14="http://schemas.microsoft.com/office/powerpoint/2010/main" val="1403829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095136"/>
          </a:xfrm>
        </p:spPr>
        <p:txBody>
          <a:bodyPr>
            <a:normAutofit/>
          </a:bodyPr>
          <a:lstStyle/>
          <a:p>
            <a:r>
              <a:rPr lang="en-US" sz="4000" b="1" dirty="0">
                <a:solidFill>
                  <a:schemeClr val="tx1"/>
                </a:solidFill>
                <a:latin typeface="Calibri" panose="020F0502020204030204" pitchFamily="34" charset="0"/>
                <a:cs typeface="Calibri" panose="020F0502020204030204" pitchFamily="34" charset="0"/>
              </a:rPr>
              <a:t>Goal and Objectives</a:t>
            </a:r>
          </a:p>
        </p:txBody>
      </p:sp>
      <p:sp>
        <p:nvSpPr>
          <p:cNvPr id="4" name="Content Placeholder 3"/>
          <p:cNvSpPr>
            <a:spLocks noGrp="1"/>
          </p:cNvSpPr>
          <p:nvPr>
            <p:ph sz="quarter" idx="1"/>
          </p:nvPr>
        </p:nvSpPr>
        <p:spPr>
          <a:xfrm>
            <a:off x="301752" y="1613296"/>
            <a:ext cx="8503920" cy="4797552"/>
          </a:xfrm>
          <a:gradFill>
            <a:gsLst>
              <a:gs pos="0">
                <a:schemeClr val="accent3">
                  <a:lumMod val="20000"/>
                  <a:lumOff val="80000"/>
                </a:schemeClr>
              </a:gs>
              <a:gs pos="100000">
                <a:schemeClr val="accent3">
                  <a:lumMod val="60000"/>
                  <a:lumOff val="40000"/>
                </a:schemeClr>
              </a:gs>
            </a:gsLst>
            <a:lin ang="5400000" scaled="0"/>
          </a:gradFill>
        </p:spPr>
        <p:txBody>
          <a:bodyPr>
            <a:normAutofit fontScale="92500" lnSpcReduction="10000"/>
          </a:bodyPr>
          <a:lstStyle/>
          <a:p>
            <a:pPr marL="0" indent="0">
              <a:spcBef>
                <a:spcPts val="0"/>
              </a:spcBef>
              <a:buNone/>
            </a:pPr>
            <a:r>
              <a:rPr lang="en-US" sz="3500" b="1" dirty="0">
                <a:latin typeface="Calibri" panose="020F0502020204030204" pitchFamily="34" charset="0"/>
                <a:cs typeface="Calibri" panose="020F0502020204030204" pitchFamily="34" charset="0"/>
              </a:rPr>
              <a:t>Goal: </a:t>
            </a:r>
          </a:p>
          <a:p>
            <a:pPr marL="0" indent="0">
              <a:spcBef>
                <a:spcPts val="0"/>
              </a:spcBef>
              <a:buNone/>
            </a:pPr>
            <a:r>
              <a:rPr lang="en-US" sz="2600" dirty="0">
                <a:latin typeface="Calibri" panose="020F0502020204030204" pitchFamily="34" charset="0"/>
                <a:cs typeface="Calibri" panose="020F0502020204030204" pitchFamily="34" charset="0"/>
              </a:rPr>
              <a:t>To prepare new advocates and volunteers to provide effective and inclusive advocacy for LGBTQ2S (Lesbian, Gay, Bisexual, Transgender, Questioning/Queer, Two Spirit) Survivors.</a:t>
            </a:r>
          </a:p>
          <a:p>
            <a:pPr marL="0" indent="0">
              <a:buNone/>
            </a:pPr>
            <a:r>
              <a:rPr lang="en-US" dirty="0"/>
              <a:t>  </a:t>
            </a:r>
          </a:p>
          <a:p>
            <a:pPr marL="0" indent="0">
              <a:buNone/>
            </a:pPr>
            <a:r>
              <a:rPr lang="en-US" sz="3500" b="1" dirty="0">
                <a:latin typeface="Calibri" panose="020F0502020204030204" pitchFamily="34" charset="0"/>
                <a:cs typeface="Calibri" panose="020F0502020204030204" pitchFamily="34" charset="0"/>
              </a:rPr>
              <a:t>Learning Objectives: </a:t>
            </a:r>
          </a:p>
          <a:p>
            <a:pPr marL="184150" lvl="0" indent="-457200">
              <a:spcBef>
                <a:spcPts val="0"/>
              </a:spcBef>
              <a:buFont typeface="Wingdings" pitchFamily="2" charset="2"/>
              <a:buChar char="q"/>
            </a:pPr>
            <a:r>
              <a:rPr lang="en-US" sz="2600" dirty="0">
                <a:latin typeface="Calibri" panose="020F0502020204030204" pitchFamily="34" charset="0"/>
                <a:cs typeface="Calibri" panose="020F0502020204030204" pitchFamily="34" charset="0"/>
              </a:rPr>
              <a:t>Become familiar with best practices for providing inclusive and</a:t>
            </a:r>
          </a:p>
          <a:p>
            <a:pPr marL="0" lvl="0" indent="0">
              <a:spcBef>
                <a:spcPts val="0"/>
              </a:spcBef>
              <a:buNone/>
            </a:pPr>
            <a:r>
              <a:rPr lang="en-US" sz="2600" dirty="0">
                <a:latin typeface="Calibri" panose="020F0502020204030204" pitchFamily="34" charset="0"/>
                <a:cs typeface="Calibri" panose="020F0502020204030204" pitchFamily="34" charset="0"/>
              </a:rPr>
              <a:t>       affirming services to LGBTQ2S survivors</a:t>
            </a:r>
          </a:p>
          <a:p>
            <a:pPr marL="184150" indent="-457200">
              <a:spcBef>
                <a:spcPts val="0"/>
              </a:spcBef>
              <a:buFont typeface="Wingdings" pitchFamily="2" charset="2"/>
              <a:buChar char="q"/>
            </a:pPr>
            <a:r>
              <a:rPr lang="en-US" sz="2600" dirty="0">
                <a:latin typeface="Calibri" panose="020F0502020204030204" pitchFamily="34" charset="0"/>
                <a:cs typeface="Calibri" panose="020F0502020204030204" pitchFamily="34" charset="0"/>
              </a:rPr>
              <a:t>Honor the history of LGBTQ2S people in Indian Country</a:t>
            </a:r>
          </a:p>
          <a:p>
            <a:pPr marL="184150" lvl="0" indent="-457200">
              <a:spcBef>
                <a:spcPts val="0"/>
              </a:spcBef>
              <a:buFont typeface="Wingdings" pitchFamily="2" charset="2"/>
              <a:buChar char="q"/>
            </a:pPr>
            <a:r>
              <a:rPr lang="en-US" sz="2600" dirty="0">
                <a:latin typeface="Calibri" panose="020F0502020204030204" pitchFamily="34" charset="0"/>
                <a:cs typeface="Calibri" panose="020F0502020204030204" pitchFamily="34" charset="0"/>
              </a:rPr>
              <a:t>Identify unique barriers to safety for LGBTQ2S survivors </a:t>
            </a:r>
          </a:p>
          <a:p>
            <a:pPr marL="184150" lvl="0" indent="-457200">
              <a:spcBef>
                <a:spcPts val="0"/>
              </a:spcBef>
              <a:buFont typeface="Wingdings" pitchFamily="2" charset="2"/>
              <a:buChar char="q"/>
            </a:pPr>
            <a:r>
              <a:rPr lang="en-US" sz="2600" dirty="0">
                <a:latin typeface="Calibri" panose="020F0502020204030204" pitchFamily="34" charset="0"/>
                <a:cs typeface="Calibri" panose="020F0502020204030204" pitchFamily="34" charset="0"/>
              </a:rPr>
              <a:t>Identify effective advocacy strategies for LGBTQ2S survivors of</a:t>
            </a:r>
          </a:p>
          <a:p>
            <a:pPr marL="0" lvl="0" indent="0">
              <a:spcBef>
                <a:spcPts val="0"/>
              </a:spcBef>
              <a:buNone/>
            </a:pPr>
            <a:r>
              <a:rPr lang="en-US" sz="2600" dirty="0">
                <a:latin typeface="Calibri" panose="020F0502020204030204" pitchFamily="34" charset="0"/>
                <a:cs typeface="Calibri" panose="020F0502020204030204" pitchFamily="34" charset="0"/>
              </a:rPr>
              <a:t>       sexual violence</a:t>
            </a:r>
          </a:p>
        </p:txBody>
      </p:sp>
    </p:spTree>
    <p:extLst>
      <p:ext uri="{BB962C8B-B14F-4D97-AF65-F5344CB8AC3E}">
        <p14:creationId xmlns:p14="http://schemas.microsoft.com/office/powerpoint/2010/main" val="718245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Screen Shot 2020-03-05 at 7.25.4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4038600"/>
            <a:ext cx="3023394" cy="2455548"/>
          </a:xfrm>
          <a:prstGeom prst="rect">
            <a:avLst/>
          </a:prstGeom>
        </p:spPr>
      </p:pic>
      <p:sp>
        <p:nvSpPr>
          <p:cNvPr id="2" name="Title 1"/>
          <p:cNvSpPr>
            <a:spLocks noGrp="1"/>
          </p:cNvSpPr>
          <p:nvPr>
            <p:ph type="title"/>
          </p:nvPr>
        </p:nvSpPr>
        <p:spPr>
          <a:xfrm>
            <a:off x="304800" y="228600"/>
            <a:ext cx="8688714" cy="1216152"/>
          </a:xfrm>
        </p:spPr>
        <p:txBody>
          <a:bodyPr>
            <a:noAutofit/>
          </a:bodyPr>
          <a:lstStyle/>
          <a:p>
            <a:r>
              <a:rPr lang="en-US" sz="3600" b="1" dirty="0">
                <a:solidFill>
                  <a:schemeClr val="tx1"/>
                </a:solidFill>
                <a:latin typeface="Calibri" panose="020F0502020204030204" pitchFamily="34" charset="0"/>
                <a:cs typeface="Calibri" panose="020F0502020204030204" pitchFamily="34" charset="0"/>
              </a:rPr>
              <a:t>History of Two Spirit &amp; Native LGBTQ People</a:t>
            </a:r>
          </a:p>
        </p:txBody>
      </p:sp>
      <p:sp>
        <p:nvSpPr>
          <p:cNvPr id="7" name="Content Placeholder 4">
            <a:extLst>
              <a:ext uri="{FF2B5EF4-FFF2-40B4-BE49-F238E27FC236}">
                <a16:creationId xmlns:a16="http://schemas.microsoft.com/office/drawing/2014/main" id="{DED47EF6-ECDF-F74A-97D8-6AEC1837205B}"/>
              </a:ext>
            </a:extLst>
          </p:cNvPr>
          <p:cNvSpPr txBox="1">
            <a:spLocks/>
          </p:cNvSpPr>
          <p:nvPr/>
        </p:nvSpPr>
        <p:spPr>
          <a:xfrm>
            <a:off x="4657060" y="1537096"/>
            <a:ext cx="4421514" cy="487375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endParaRPr lang="en-US" sz="2400" dirty="0">
              <a:latin typeface="Calibri"/>
              <a:cs typeface="Calibri"/>
            </a:endParaRPr>
          </a:p>
        </p:txBody>
      </p:sp>
      <p:pic>
        <p:nvPicPr>
          <p:cNvPr id="8" name="Picture 7" descr="5b37d0072200006c03eeceef.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1638300"/>
            <a:ext cx="4136110" cy="2324100"/>
          </a:xfrm>
          <a:prstGeom prst="rect">
            <a:avLst/>
          </a:prstGeom>
        </p:spPr>
      </p:pic>
      <p:pic>
        <p:nvPicPr>
          <p:cNvPr id="10" name="Picture 9" descr="index.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33987" y="4343400"/>
            <a:ext cx="3492500" cy="2324100"/>
          </a:xfrm>
          <a:prstGeom prst="rect">
            <a:avLst/>
          </a:prstGeom>
        </p:spPr>
      </p:pic>
      <p:pic>
        <p:nvPicPr>
          <p:cNvPr id="11" name="Picture 10" descr="maxresdefault.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19753" y="1701800"/>
            <a:ext cx="4018844" cy="2260600"/>
          </a:xfrm>
          <a:prstGeom prst="rect">
            <a:avLst/>
          </a:prstGeom>
        </p:spPr>
      </p:pic>
      <p:pic>
        <p:nvPicPr>
          <p:cNvPr id="4" name="Picture 3" descr="cxxgmirpqpuudjrts8k9.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76600" y="2971800"/>
            <a:ext cx="3747911" cy="2108200"/>
          </a:xfrm>
          <a:prstGeom prst="rect">
            <a:avLst/>
          </a:prstGeom>
        </p:spPr>
      </p:pic>
    </p:spTree>
    <p:extLst>
      <p:ext uri="{BB962C8B-B14F-4D97-AF65-F5344CB8AC3E}">
        <p14:creationId xmlns:p14="http://schemas.microsoft.com/office/powerpoint/2010/main" val="352391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0000"/>
                </a:solidFill>
                <a:latin typeface="Calibri"/>
                <a:cs typeface="Calibri"/>
              </a:rPr>
              <a:t>Areas to Focus On:</a:t>
            </a:r>
          </a:p>
        </p:txBody>
      </p:sp>
      <p:sp>
        <p:nvSpPr>
          <p:cNvPr id="3" name="Content Placeholder 2"/>
          <p:cNvSpPr>
            <a:spLocks noGrp="1"/>
          </p:cNvSpPr>
          <p:nvPr>
            <p:ph sz="quarter" idx="1"/>
          </p:nvPr>
        </p:nvSpPr>
        <p:spPr>
          <a:xfrm>
            <a:off x="1792224" y="1676400"/>
            <a:ext cx="5794248" cy="4572000"/>
          </a:xfrm>
          <a:gradFill>
            <a:gsLst>
              <a:gs pos="0">
                <a:schemeClr val="accent3">
                  <a:lumMod val="20000"/>
                  <a:lumOff val="80000"/>
                </a:schemeClr>
              </a:gs>
              <a:gs pos="100000">
                <a:schemeClr val="accent3">
                  <a:lumMod val="60000"/>
                  <a:lumOff val="40000"/>
                </a:schemeClr>
              </a:gs>
            </a:gsLst>
            <a:lin ang="5400000" scaled="0"/>
          </a:gradFill>
        </p:spPr>
        <p:txBody>
          <a:bodyPr>
            <a:normAutofit/>
          </a:bodyPr>
          <a:lstStyle/>
          <a:p>
            <a:pPr marL="0" indent="0">
              <a:buNone/>
            </a:pPr>
            <a:r>
              <a:rPr lang="en-US" sz="3200" dirty="0">
                <a:latin typeface="Calibri"/>
                <a:cs typeface="Calibri"/>
              </a:rPr>
              <a:t>1. Building and Physical Spaces</a:t>
            </a:r>
          </a:p>
          <a:p>
            <a:pPr marL="0" indent="0">
              <a:buNone/>
            </a:pPr>
            <a:endParaRPr lang="en-US" sz="3200" dirty="0">
              <a:latin typeface="Calibri"/>
              <a:cs typeface="Calibri"/>
            </a:endParaRPr>
          </a:p>
          <a:p>
            <a:pPr marL="0" indent="0">
              <a:buNone/>
            </a:pPr>
            <a:r>
              <a:rPr lang="en-US" sz="3200" dirty="0">
                <a:latin typeface="Calibri"/>
                <a:cs typeface="Calibri"/>
              </a:rPr>
              <a:t>2. Policies and Procedures</a:t>
            </a:r>
          </a:p>
          <a:p>
            <a:endParaRPr lang="en-US" sz="3200" dirty="0">
              <a:latin typeface="Calibri"/>
              <a:cs typeface="Calibri"/>
            </a:endParaRPr>
          </a:p>
          <a:p>
            <a:pPr marL="0" indent="0">
              <a:buNone/>
            </a:pPr>
            <a:r>
              <a:rPr lang="en-US" sz="3200" dirty="0">
                <a:latin typeface="Calibri"/>
                <a:cs typeface="Calibri"/>
              </a:rPr>
              <a:t>3. Services Offered</a:t>
            </a:r>
          </a:p>
          <a:p>
            <a:endParaRPr lang="en-US" sz="3200" dirty="0">
              <a:latin typeface="Calibri"/>
              <a:cs typeface="Calibri"/>
            </a:endParaRPr>
          </a:p>
          <a:p>
            <a:pPr marL="0" indent="0">
              <a:buNone/>
            </a:pPr>
            <a:r>
              <a:rPr lang="en-US" sz="3200" dirty="0">
                <a:latin typeface="Calibri"/>
                <a:cs typeface="Calibri"/>
              </a:rPr>
              <a:t>4. Outside Partners</a:t>
            </a:r>
          </a:p>
        </p:txBody>
      </p:sp>
    </p:spTree>
    <p:extLst>
      <p:ext uri="{BB962C8B-B14F-4D97-AF65-F5344CB8AC3E}">
        <p14:creationId xmlns:p14="http://schemas.microsoft.com/office/powerpoint/2010/main" val="1493127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0000"/>
                </a:solidFill>
                <a:latin typeface="Calibri" panose="020F0502020204030204" pitchFamily="34" charset="0"/>
                <a:cs typeface="Calibri" panose="020F0502020204030204" pitchFamily="34" charset="0"/>
              </a:rPr>
              <a:t>1. Building and Physical Space</a:t>
            </a:r>
          </a:p>
        </p:txBody>
      </p:sp>
      <p:sp>
        <p:nvSpPr>
          <p:cNvPr id="3" name="Content Placeholder 2"/>
          <p:cNvSpPr>
            <a:spLocks noGrp="1"/>
          </p:cNvSpPr>
          <p:nvPr>
            <p:ph sz="quarter" idx="1"/>
          </p:nvPr>
        </p:nvSpPr>
        <p:spPr>
          <a:xfrm>
            <a:off x="301752" y="1541225"/>
            <a:ext cx="8503920" cy="4883800"/>
          </a:xfrm>
        </p:spPr>
        <p:txBody>
          <a:bodyPr>
            <a:normAutofit/>
          </a:bodyPr>
          <a:lstStyle/>
          <a:p>
            <a:pPr>
              <a:buFont typeface="Wingdings" pitchFamily="2" charset="2"/>
              <a:buChar char="q"/>
            </a:pPr>
            <a:r>
              <a:rPr lang="en-US" sz="2400" dirty="0">
                <a:latin typeface="Calibri"/>
                <a:cs typeface="Calibri"/>
              </a:rPr>
              <a:t>Imagine you walk into a new office building. What are the first things you notice?  What makes you feel welcome? Are there any red flags you pay attention to?</a:t>
            </a:r>
          </a:p>
          <a:p>
            <a:pPr>
              <a:buFont typeface="Wingdings" pitchFamily="2" charset="2"/>
              <a:buChar char="q"/>
            </a:pPr>
            <a:endParaRPr lang="en-US" sz="3200" dirty="0">
              <a:latin typeface="Calibri"/>
              <a:cs typeface="Calibri"/>
            </a:endParaRPr>
          </a:p>
          <a:p>
            <a:pPr>
              <a:buFont typeface="Wingdings" pitchFamily="2" charset="2"/>
              <a:buChar char="q"/>
            </a:pPr>
            <a:r>
              <a:rPr lang="en-US" sz="2400" dirty="0">
                <a:latin typeface="Calibri"/>
                <a:cs typeface="Calibri"/>
              </a:rPr>
              <a:t>Now imagine you’re going to this office because you need them to help you with something (healthcare, advocacy, legal, etc.).  Are there other things you pay attention to? What things might you notice that would make you feel confident that you would be treated with respect?</a:t>
            </a:r>
          </a:p>
          <a:p>
            <a:endParaRPr lang="en-US" dirty="0"/>
          </a:p>
        </p:txBody>
      </p:sp>
    </p:spTree>
    <p:extLst>
      <p:ext uri="{BB962C8B-B14F-4D97-AF65-F5344CB8AC3E}">
        <p14:creationId xmlns:p14="http://schemas.microsoft.com/office/powerpoint/2010/main" val="924905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Autofit/>
          </a:bodyPr>
          <a:lstStyle/>
          <a:p>
            <a:r>
              <a:rPr lang="en-US" sz="4000" b="1" dirty="0">
                <a:solidFill>
                  <a:srgbClr val="000000"/>
                </a:solidFill>
                <a:latin typeface="Calibri"/>
                <a:cs typeface="Calibri"/>
              </a:rPr>
              <a:t>Making Your Space Welcoming for LGBTQ2S Survivors:</a:t>
            </a:r>
          </a:p>
        </p:txBody>
      </p:sp>
      <p:sp>
        <p:nvSpPr>
          <p:cNvPr id="3" name="Content Placeholder 2"/>
          <p:cNvSpPr>
            <a:spLocks noGrp="1"/>
          </p:cNvSpPr>
          <p:nvPr>
            <p:ph sz="quarter" idx="1"/>
          </p:nvPr>
        </p:nvSpPr>
        <p:spPr>
          <a:xfrm>
            <a:off x="304800" y="1447800"/>
            <a:ext cx="8461248" cy="5029200"/>
          </a:xfrm>
          <a:gradFill>
            <a:gsLst>
              <a:gs pos="0">
                <a:schemeClr val="accent3">
                  <a:lumMod val="20000"/>
                  <a:lumOff val="80000"/>
                </a:schemeClr>
              </a:gs>
              <a:gs pos="100000">
                <a:schemeClr val="accent3">
                  <a:lumMod val="60000"/>
                  <a:lumOff val="40000"/>
                </a:schemeClr>
              </a:gs>
            </a:gsLst>
            <a:lin ang="5400000" scaled="0"/>
          </a:gradFill>
        </p:spPr>
        <p:txBody>
          <a:bodyPr>
            <a:noAutofit/>
          </a:bodyPr>
          <a:lstStyle/>
          <a:p>
            <a:pPr lvl="1">
              <a:buClr>
                <a:schemeClr val="accent2">
                  <a:lumMod val="75000"/>
                </a:schemeClr>
              </a:buClr>
              <a:buSzPct val="85000"/>
              <a:buFont typeface="Arial" panose="020B0604020202020204" pitchFamily="34" charset="0"/>
              <a:buChar char="•"/>
            </a:pPr>
            <a:endParaRPr lang="en-US" sz="3200" b="1" dirty="0">
              <a:solidFill>
                <a:srgbClr val="000000"/>
              </a:solidFill>
              <a:latin typeface="Calibri"/>
              <a:cs typeface="Calibri"/>
            </a:endParaRPr>
          </a:p>
          <a:p>
            <a:pPr marL="457200" lvl="1" indent="-436563">
              <a:buClr>
                <a:schemeClr val="accent2">
                  <a:lumMod val="75000"/>
                </a:schemeClr>
              </a:buClr>
              <a:buSzPct val="60000"/>
              <a:buFont typeface="Wingdings" pitchFamily="2" charset="2"/>
              <a:buChar char="q"/>
            </a:pPr>
            <a:r>
              <a:rPr lang="en-US" sz="3200" dirty="0">
                <a:solidFill>
                  <a:srgbClr val="000000"/>
                </a:solidFill>
                <a:latin typeface="Calibri"/>
                <a:cs typeface="Calibri"/>
              </a:rPr>
              <a:t>Bathrooms</a:t>
            </a:r>
          </a:p>
          <a:p>
            <a:pPr marL="457200" lvl="1" indent="-436563">
              <a:buClr>
                <a:schemeClr val="accent2">
                  <a:lumMod val="75000"/>
                </a:schemeClr>
              </a:buClr>
              <a:buSzPct val="60000"/>
              <a:buFont typeface="Wingdings" pitchFamily="2" charset="2"/>
              <a:buChar char="q"/>
            </a:pPr>
            <a:endParaRPr lang="en-US" sz="3200" dirty="0">
              <a:solidFill>
                <a:srgbClr val="000000"/>
              </a:solidFill>
              <a:latin typeface="Calibri"/>
              <a:cs typeface="Calibri"/>
            </a:endParaRPr>
          </a:p>
          <a:p>
            <a:pPr marL="457200" lvl="1" indent="-436563">
              <a:buClr>
                <a:schemeClr val="accent2">
                  <a:lumMod val="75000"/>
                </a:schemeClr>
              </a:buClr>
              <a:buSzPct val="60000"/>
              <a:buFont typeface="Wingdings" pitchFamily="2" charset="2"/>
              <a:buChar char="q"/>
            </a:pPr>
            <a:r>
              <a:rPr lang="en-US" sz="3200" dirty="0">
                <a:solidFill>
                  <a:srgbClr val="000000"/>
                </a:solidFill>
                <a:latin typeface="Calibri"/>
                <a:cs typeface="Calibri"/>
              </a:rPr>
              <a:t>Signage/brochures/posters</a:t>
            </a:r>
          </a:p>
          <a:p>
            <a:pPr marL="457200" lvl="1" indent="-436563">
              <a:buClr>
                <a:schemeClr val="accent2">
                  <a:lumMod val="75000"/>
                </a:schemeClr>
              </a:buClr>
              <a:buSzPct val="60000"/>
              <a:buFont typeface="Wingdings" pitchFamily="2" charset="2"/>
              <a:buChar char="q"/>
            </a:pPr>
            <a:endParaRPr lang="en-US" sz="3200" dirty="0">
              <a:solidFill>
                <a:srgbClr val="000000"/>
              </a:solidFill>
              <a:latin typeface="Calibri"/>
              <a:cs typeface="Calibri"/>
            </a:endParaRPr>
          </a:p>
          <a:p>
            <a:pPr marL="457200" lvl="1" indent="-436563">
              <a:buClr>
                <a:schemeClr val="accent2">
                  <a:lumMod val="75000"/>
                </a:schemeClr>
              </a:buClr>
              <a:buSzPct val="60000"/>
              <a:buFont typeface="Wingdings" pitchFamily="2" charset="2"/>
              <a:buChar char="q"/>
            </a:pPr>
            <a:r>
              <a:rPr lang="en-US" sz="3200" dirty="0">
                <a:solidFill>
                  <a:srgbClr val="000000"/>
                </a:solidFill>
                <a:latin typeface="Calibri"/>
                <a:cs typeface="Calibri"/>
              </a:rPr>
              <a:t>Registration or intake forms</a:t>
            </a:r>
          </a:p>
          <a:p>
            <a:pPr marL="457200" lvl="1" indent="-436563">
              <a:buClr>
                <a:schemeClr val="accent2">
                  <a:lumMod val="75000"/>
                </a:schemeClr>
              </a:buClr>
              <a:buSzPct val="60000"/>
              <a:buFont typeface="Wingdings" pitchFamily="2" charset="2"/>
              <a:buChar char="q"/>
            </a:pPr>
            <a:endParaRPr lang="en-US" sz="3200" b="1" dirty="0">
              <a:solidFill>
                <a:srgbClr val="000000"/>
              </a:solidFill>
              <a:latin typeface="Calibri"/>
              <a:cs typeface="Calibri"/>
            </a:endParaRPr>
          </a:p>
          <a:p>
            <a:pPr marL="457200" lvl="1" indent="-436563">
              <a:buClr>
                <a:schemeClr val="accent2">
                  <a:lumMod val="75000"/>
                </a:schemeClr>
              </a:buClr>
              <a:buSzPct val="60000"/>
              <a:buFont typeface="Wingdings" pitchFamily="2" charset="2"/>
              <a:buChar char="q"/>
            </a:pPr>
            <a:r>
              <a:rPr lang="en-US" sz="3200" dirty="0">
                <a:solidFill>
                  <a:srgbClr val="000000"/>
                </a:solidFill>
                <a:latin typeface="Calibri"/>
                <a:cs typeface="Calibri"/>
              </a:rPr>
              <a:t>Other visible signs you work with LGBTQ2S survivors</a:t>
            </a:r>
          </a:p>
        </p:txBody>
      </p:sp>
    </p:spTree>
    <p:extLst>
      <p:ext uri="{BB962C8B-B14F-4D97-AF65-F5344CB8AC3E}">
        <p14:creationId xmlns:p14="http://schemas.microsoft.com/office/powerpoint/2010/main" val="293711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0000"/>
                </a:solidFill>
                <a:latin typeface="Calibri"/>
                <a:cs typeface="Calibri"/>
              </a:rPr>
              <a:t>2. Policies and Procedures</a:t>
            </a:r>
          </a:p>
        </p:txBody>
      </p:sp>
      <p:sp>
        <p:nvSpPr>
          <p:cNvPr id="3" name="Content Placeholder 2"/>
          <p:cNvSpPr>
            <a:spLocks noGrp="1"/>
          </p:cNvSpPr>
          <p:nvPr>
            <p:ph sz="quarter" idx="1"/>
          </p:nvPr>
        </p:nvSpPr>
        <p:spPr>
          <a:xfrm>
            <a:off x="228600" y="1600200"/>
            <a:ext cx="8537448" cy="4495800"/>
          </a:xfrm>
        </p:spPr>
        <p:txBody>
          <a:bodyPr>
            <a:normAutofit lnSpcReduction="10000"/>
          </a:bodyPr>
          <a:lstStyle/>
          <a:p>
            <a:pPr>
              <a:buFont typeface="Wingdings" pitchFamily="2" charset="2"/>
              <a:buChar char="q"/>
            </a:pPr>
            <a:r>
              <a:rPr lang="en-US" sz="2800" dirty="0">
                <a:latin typeface="Calibri"/>
                <a:cs typeface="Calibri"/>
              </a:rPr>
              <a:t>Clarify and affirm access to services. </a:t>
            </a:r>
          </a:p>
          <a:p>
            <a:pPr>
              <a:buFont typeface="Wingdings" pitchFamily="2" charset="2"/>
              <a:buChar char="q"/>
            </a:pPr>
            <a:endParaRPr lang="en-US" sz="2800" dirty="0">
              <a:latin typeface="Calibri"/>
              <a:cs typeface="Calibri"/>
            </a:endParaRPr>
          </a:p>
          <a:p>
            <a:pPr>
              <a:buFont typeface="Wingdings" pitchFamily="2" charset="2"/>
              <a:buChar char="q"/>
            </a:pPr>
            <a:r>
              <a:rPr lang="en-US" sz="2800" dirty="0">
                <a:latin typeface="Calibri"/>
                <a:cs typeface="Calibri"/>
              </a:rPr>
              <a:t>Ensure anti-discrimination policies include sexual orientation and gender identity.</a:t>
            </a:r>
          </a:p>
          <a:p>
            <a:pPr>
              <a:buFont typeface="Wingdings" pitchFamily="2" charset="2"/>
              <a:buChar char="q"/>
            </a:pPr>
            <a:endParaRPr lang="en-US" sz="2800" dirty="0">
              <a:latin typeface="Calibri"/>
              <a:cs typeface="Calibri"/>
            </a:endParaRPr>
          </a:p>
          <a:p>
            <a:pPr>
              <a:buFont typeface="Wingdings" pitchFamily="2" charset="2"/>
              <a:buChar char="q"/>
            </a:pPr>
            <a:r>
              <a:rPr lang="en-US" sz="2800" dirty="0">
                <a:latin typeface="Calibri"/>
                <a:cs typeface="Calibri"/>
              </a:rPr>
              <a:t>Update language in policies so that they are gender neutral. </a:t>
            </a:r>
          </a:p>
          <a:p>
            <a:pPr>
              <a:buFont typeface="Wingdings" pitchFamily="2" charset="2"/>
              <a:buChar char="q"/>
            </a:pPr>
            <a:endParaRPr lang="en-US" sz="2800" dirty="0">
              <a:latin typeface="Calibri"/>
              <a:cs typeface="Calibri"/>
            </a:endParaRPr>
          </a:p>
          <a:p>
            <a:pPr>
              <a:buFont typeface="Wingdings" pitchFamily="2" charset="2"/>
              <a:buChar char="q"/>
            </a:pPr>
            <a:r>
              <a:rPr lang="en-US" sz="2800" dirty="0">
                <a:latin typeface="Calibri"/>
                <a:cs typeface="Calibri"/>
              </a:rPr>
              <a:t>Establish protocol for addressing problematic behavior/language (for staff and survivors).</a:t>
            </a:r>
          </a:p>
          <a:p>
            <a:pPr>
              <a:buFont typeface="Wingdings" pitchFamily="2" charset="2"/>
              <a:buChar char="q"/>
            </a:pPr>
            <a:endParaRPr lang="en-US" dirty="0"/>
          </a:p>
          <a:p>
            <a:endParaRPr lang="en-US" dirty="0"/>
          </a:p>
        </p:txBody>
      </p:sp>
    </p:spTree>
    <p:extLst>
      <p:ext uri="{BB962C8B-B14F-4D97-AF65-F5344CB8AC3E}">
        <p14:creationId xmlns:p14="http://schemas.microsoft.com/office/powerpoint/2010/main" val="4052270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solidFill>
                  <a:srgbClr val="000000"/>
                </a:solidFill>
                <a:latin typeface="Calibri"/>
                <a:cs typeface="Calibri"/>
              </a:rPr>
              <a:t>Policies and Procedures</a:t>
            </a:r>
          </a:p>
        </p:txBody>
      </p:sp>
      <p:sp>
        <p:nvSpPr>
          <p:cNvPr id="4" name="Footer Placeholder 4"/>
          <p:cNvSpPr>
            <a:spLocks noGrp="1"/>
          </p:cNvSpPr>
          <p:nvPr>
            <p:ph type="ftr" sz="quarter" idx="11"/>
          </p:nvPr>
        </p:nvSpPr>
        <p:spPr/>
        <p:txBody>
          <a:bodyPr/>
          <a:lstStyle/>
          <a:p>
            <a:r>
              <a:rPr lang="en-US" dirty="0"/>
              <a:t>MIWSAC 2020</a:t>
            </a:r>
          </a:p>
        </p:txBody>
      </p:sp>
      <p:sp>
        <p:nvSpPr>
          <p:cNvPr id="6" name="Content Placeholder 5"/>
          <p:cNvSpPr>
            <a:spLocks noGrp="1"/>
          </p:cNvSpPr>
          <p:nvPr>
            <p:ph sz="quarter" idx="1"/>
          </p:nvPr>
        </p:nvSpPr>
        <p:spPr/>
        <p:txBody>
          <a:bodyPr>
            <a:noAutofit/>
          </a:bodyPr>
          <a:lstStyle/>
          <a:p>
            <a:pPr marL="0" indent="0">
              <a:buNone/>
            </a:pPr>
            <a:r>
              <a:rPr lang="en-US" sz="4000" dirty="0">
                <a:latin typeface="Calibri"/>
                <a:cs typeface="Calibri"/>
              </a:rPr>
              <a:t>“A recipient may not make a determination about services for one [survivor] based on the complaints of another [survivor] when those complaints are based on gender identity.”</a:t>
            </a:r>
          </a:p>
          <a:p>
            <a:pPr marL="0" indent="0">
              <a:buNone/>
            </a:pPr>
            <a:r>
              <a:rPr lang="en-US" sz="2800" dirty="0">
                <a:latin typeface="Calibri"/>
                <a:cs typeface="Calibri"/>
              </a:rPr>
              <a:t>             </a:t>
            </a:r>
          </a:p>
          <a:p>
            <a:pPr marL="0" indent="0">
              <a:buNone/>
            </a:pPr>
            <a:r>
              <a:rPr lang="en-US" sz="2800" dirty="0">
                <a:latin typeface="Calibri"/>
                <a:cs typeface="Calibri"/>
              </a:rPr>
              <a:t>                      </a:t>
            </a:r>
            <a:r>
              <a:rPr lang="en-US" sz="2800" i="1" dirty="0">
                <a:latin typeface="Calibri"/>
                <a:cs typeface="Calibri"/>
              </a:rPr>
              <a:t>  –U.S. Department of Justice, 2014</a:t>
            </a:r>
          </a:p>
        </p:txBody>
      </p:sp>
    </p:spTree>
    <p:extLst>
      <p:ext uri="{BB962C8B-B14F-4D97-AF65-F5344CB8AC3E}">
        <p14:creationId xmlns:p14="http://schemas.microsoft.com/office/powerpoint/2010/main" val="2952345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0000"/>
                </a:solidFill>
                <a:latin typeface="Calibri"/>
                <a:cs typeface="Calibri"/>
              </a:rPr>
              <a:t>3. Direct Services</a:t>
            </a:r>
          </a:p>
        </p:txBody>
      </p:sp>
      <p:sp>
        <p:nvSpPr>
          <p:cNvPr id="3" name="Content Placeholder 2"/>
          <p:cNvSpPr>
            <a:spLocks noGrp="1"/>
          </p:cNvSpPr>
          <p:nvPr>
            <p:ph sz="quarter" idx="1"/>
          </p:nvPr>
        </p:nvSpPr>
        <p:spPr>
          <a:xfrm>
            <a:off x="301752" y="1527048"/>
            <a:ext cx="8503920" cy="4797552"/>
          </a:xfrm>
        </p:spPr>
        <p:txBody>
          <a:bodyPr>
            <a:normAutofit fontScale="92500" lnSpcReduction="20000"/>
          </a:bodyPr>
          <a:lstStyle/>
          <a:p>
            <a:pPr>
              <a:buFont typeface="Wingdings" pitchFamily="2" charset="2"/>
              <a:buChar char="q"/>
            </a:pPr>
            <a:r>
              <a:rPr lang="en-US" sz="3600" dirty="0">
                <a:solidFill>
                  <a:srgbClr val="000000"/>
                </a:solidFill>
                <a:latin typeface="Calibri"/>
                <a:cs typeface="Calibri"/>
              </a:rPr>
              <a:t>Staff training:</a:t>
            </a:r>
          </a:p>
          <a:p>
            <a:pPr lvl="1"/>
            <a:r>
              <a:rPr lang="en-US" sz="3200" dirty="0">
                <a:solidFill>
                  <a:srgbClr val="000000"/>
                </a:solidFill>
                <a:latin typeface="Calibri"/>
                <a:cs typeface="Calibri"/>
              </a:rPr>
              <a:t>Familiarity with terminology.</a:t>
            </a:r>
          </a:p>
          <a:p>
            <a:pPr lvl="1"/>
            <a:r>
              <a:rPr lang="en-US" sz="3200" dirty="0">
                <a:solidFill>
                  <a:srgbClr val="000000"/>
                </a:solidFill>
                <a:latin typeface="Calibri"/>
                <a:cs typeface="Calibri"/>
              </a:rPr>
              <a:t>Understanding of unique issues LGBTQ2S survivors face.</a:t>
            </a:r>
          </a:p>
          <a:p>
            <a:pPr lvl="1"/>
            <a:r>
              <a:rPr lang="en-US" sz="3200" dirty="0">
                <a:solidFill>
                  <a:srgbClr val="000000"/>
                </a:solidFill>
                <a:latin typeface="Calibri"/>
                <a:cs typeface="Calibri"/>
              </a:rPr>
              <a:t>Clear expectations for respectful interactions with LGBTQ2S survivors.</a:t>
            </a:r>
          </a:p>
          <a:p>
            <a:pPr lvl="1"/>
            <a:r>
              <a:rPr lang="en-US" sz="3200" dirty="0">
                <a:solidFill>
                  <a:srgbClr val="000000"/>
                </a:solidFill>
                <a:latin typeface="Calibri"/>
                <a:cs typeface="Calibri"/>
              </a:rPr>
              <a:t>Guidance around addressing conflict between survivors on the basis of gender identity or sexual orientation.</a:t>
            </a:r>
          </a:p>
          <a:p>
            <a:pPr lvl="1"/>
            <a:r>
              <a:rPr lang="en-US" sz="3200" dirty="0">
                <a:solidFill>
                  <a:srgbClr val="000000"/>
                </a:solidFill>
                <a:latin typeface="Calibri"/>
                <a:cs typeface="Calibri"/>
              </a:rPr>
              <a:t>Provide training opportunities at least once a year.</a:t>
            </a:r>
          </a:p>
          <a:p>
            <a:pPr lvl="1"/>
            <a:endParaRPr lang="en-US" dirty="0"/>
          </a:p>
        </p:txBody>
      </p:sp>
    </p:spTree>
    <p:extLst>
      <p:ext uri="{BB962C8B-B14F-4D97-AF65-F5344CB8AC3E}">
        <p14:creationId xmlns:p14="http://schemas.microsoft.com/office/powerpoint/2010/main" val="188472448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{915F8C0E-AE53-824E-B3B9-3DE9C66AAEBF}tf10001070</Template>
  <TotalTime>14696</TotalTime>
  <Words>874</Words>
  <Application>Microsoft Macintosh PowerPoint</Application>
  <PresentationFormat>On-screen Show (4:3)</PresentationFormat>
  <Paragraphs>132</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Tw Cen MT</vt:lpstr>
      <vt:lpstr>Wingdings</vt:lpstr>
      <vt:lpstr>Wingdings 2</vt:lpstr>
      <vt:lpstr>Median</vt:lpstr>
      <vt:lpstr>TSASP Connect and Reflect Webinar March 12, 2020</vt:lpstr>
      <vt:lpstr>Goal and Objectives</vt:lpstr>
      <vt:lpstr>History of Two Spirit &amp; Native LGBTQ People</vt:lpstr>
      <vt:lpstr>Areas to Focus On:</vt:lpstr>
      <vt:lpstr>1. Building and Physical Space</vt:lpstr>
      <vt:lpstr>Making Your Space Welcoming for LGBTQ2S Survivors:</vt:lpstr>
      <vt:lpstr>2. Policies and Procedures</vt:lpstr>
      <vt:lpstr>Policies and Procedures</vt:lpstr>
      <vt:lpstr>3. Direct Services</vt:lpstr>
      <vt:lpstr>Helpful Terminology</vt:lpstr>
      <vt:lpstr>Gender Pronouns</vt:lpstr>
      <vt:lpstr>4. Ensuring Outside Partners are Inclusive</vt:lpstr>
      <vt:lpstr>Ensuring Outside Partners are Inclusive</vt:lpstr>
      <vt:lpstr>Advocate Response:</vt:lpstr>
      <vt:lpstr>Remember:</vt:lpstr>
      <vt:lpstr>Minnesota Indian Women’s Sexual Assault Coalition</vt:lpstr>
    </vt:vector>
  </TitlesOfParts>
  <Company>Hewlett-Packard Company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Sandy</dc:creator>
  <cp:lastModifiedBy>Cinnamon Quale</cp:lastModifiedBy>
  <cp:revision>123</cp:revision>
  <cp:lastPrinted>2020-02-11T02:17:59Z</cp:lastPrinted>
  <dcterms:created xsi:type="dcterms:W3CDTF">2016-04-29T19:54:26Z</dcterms:created>
  <dcterms:modified xsi:type="dcterms:W3CDTF">2020-03-11T03:44:24Z</dcterms:modified>
</cp:coreProperties>
</file>