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1" r:id="rId2"/>
  </p:sldMasterIdLst>
  <p:notesMasterIdLst>
    <p:notesMasterId r:id="rId27"/>
  </p:notesMasterIdLst>
  <p:handoutMasterIdLst>
    <p:handoutMasterId r:id="rId28"/>
  </p:handoutMasterIdLst>
  <p:sldIdLst>
    <p:sldId id="486" r:id="rId3"/>
    <p:sldId id="623" r:id="rId4"/>
    <p:sldId id="908" r:id="rId5"/>
    <p:sldId id="726" r:id="rId6"/>
    <p:sldId id="867" r:id="rId7"/>
    <p:sldId id="897" r:id="rId8"/>
    <p:sldId id="817" r:id="rId9"/>
    <p:sldId id="909" r:id="rId10"/>
    <p:sldId id="727" r:id="rId11"/>
    <p:sldId id="821" r:id="rId12"/>
    <p:sldId id="779" r:id="rId13"/>
    <p:sldId id="898" r:id="rId14"/>
    <p:sldId id="899" r:id="rId15"/>
    <p:sldId id="900" r:id="rId16"/>
    <p:sldId id="901" r:id="rId17"/>
    <p:sldId id="902" r:id="rId18"/>
    <p:sldId id="903" r:id="rId19"/>
    <p:sldId id="904" r:id="rId20"/>
    <p:sldId id="905" r:id="rId21"/>
    <p:sldId id="906" r:id="rId22"/>
    <p:sldId id="848" r:id="rId23"/>
    <p:sldId id="895" r:id="rId24"/>
    <p:sldId id="907" r:id="rId25"/>
    <p:sldId id="562" r:id="rId26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84">
          <p15:clr>
            <a:srgbClr val="A4A3A4"/>
          </p15:clr>
        </p15:guide>
        <p15:guide id="2" pos="9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4D4D"/>
    <a:srgbClr val="FF66CC"/>
    <a:srgbClr val="FFFF00"/>
    <a:srgbClr val="FF3300"/>
    <a:srgbClr val="008000"/>
    <a:srgbClr val="33CC33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86387" autoAdjust="0"/>
  </p:normalViewPr>
  <p:slideViewPr>
    <p:cSldViewPr>
      <p:cViewPr varScale="1">
        <p:scale>
          <a:sx n="86" d="100"/>
          <a:sy n="86" d="100"/>
        </p:scale>
        <p:origin x="1402" y="72"/>
      </p:cViewPr>
      <p:guideLst>
        <p:guide orient="horz" pos="3984"/>
        <p:guide pos="912"/>
      </p:guideLst>
    </p:cSldViewPr>
  </p:slideViewPr>
  <p:outlineViewPr>
    <p:cViewPr>
      <p:scale>
        <a:sx n="33" d="100"/>
        <a:sy n="33" d="100"/>
      </p:scale>
      <p:origin x="0" y="-19524"/>
    </p:cViewPr>
  </p:outlineViewPr>
  <p:notesTextViewPr>
    <p:cViewPr>
      <p:scale>
        <a:sx n="210" d="100"/>
        <a:sy n="210" d="100"/>
      </p:scale>
      <p:origin x="0" y="0"/>
    </p:cViewPr>
  </p:notesTextViewPr>
  <p:sorterViewPr>
    <p:cViewPr>
      <p:scale>
        <a:sx n="75" d="100"/>
        <a:sy n="75" d="100"/>
      </p:scale>
      <p:origin x="0" y="-1580"/>
    </p:cViewPr>
  </p:sorterViewPr>
  <p:notesViewPr>
    <p:cSldViewPr>
      <p:cViewPr>
        <p:scale>
          <a:sx n="100" d="100"/>
          <a:sy n="100" d="100"/>
        </p:scale>
        <p:origin x="-864" y="-60"/>
      </p:cViewPr>
      <p:guideLst>
        <p:guide orient="horz" pos="291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t" anchorCtr="0" compatLnSpc="1">
            <a:prstTxWarp prst="textNoShape">
              <a:avLst/>
            </a:prstTxWarp>
          </a:bodyPr>
          <a:lstStyle>
            <a:lvl1pPr defTabSz="917294" eaLnBrk="0" hangingPunct="0">
              <a:defRPr kumimoji="0"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378" y="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t" anchorCtr="0" compatLnSpc="1">
            <a:prstTxWarp prst="textNoShape">
              <a:avLst/>
            </a:prstTxWarp>
          </a:bodyPr>
          <a:lstStyle>
            <a:lvl1pPr algn="r" defTabSz="917294" eaLnBrk="0" hangingPunct="0">
              <a:defRPr kumimoji="0"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38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b" anchorCtr="0" compatLnSpc="1">
            <a:prstTxWarp prst="textNoShape">
              <a:avLst/>
            </a:prstTxWarp>
          </a:bodyPr>
          <a:lstStyle>
            <a:lvl1pPr defTabSz="917294" eaLnBrk="0" hangingPunct="0">
              <a:defRPr kumimoji="0"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378" y="877238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b" anchorCtr="0" compatLnSpc="1">
            <a:prstTxWarp prst="textNoShape">
              <a:avLst/>
            </a:prstTxWarp>
          </a:bodyPr>
          <a:lstStyle>
            <a:lvl1pPr algn="r" defTabSz="915840" eaLnBrk="0" hangingPunct="0">
              <a:defRPr kumimoji="0" sz="1200" b="0"/>
            </a:lvl1pPr>
          </a:lstStyle>
          <a:p>
            <a:fld id="{CA588F07-8EA6-E747-92FA-DC621111E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21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1575" y="693738"/>
            <a:ext cx="4613275" cy="3460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677" y="4389347"/>
            <a:ext cx="5096722" cy="415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61" tIns="46231" rIns="92461" bIns="462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t" anchorCtr="0" compatLnSpc="1">
            <a:prstTxWarp prst="textNoShape">
              <a:avLst/>
            </a:prstTxWarp>
          </a:bodyPr>
          <a:lstStyle>
            <a:lvl1pPr defTabSz="917294" eaLnBrk="0" hangingPunct="0">
              <a:defRPr kumimoji="0"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378" y="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t" anchorCtr="0" compatLnSpc="1">
            <a:prstTxWarp prst="textNoShape">
              <a:avLst/>
            </a:prstTxWarp>
          </a:bodyPr>
          <a:lstStyle>
            <a:lvl1pPr algn="r" defTabSz="917294" eaLnBrk="0" hangingPunct="0">
              <a:defRPr kumimoji="0"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8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b" anchorCtr="0" compatLnSpc="1">
            <a:prstTxWarp prst="textNoShape">
              <a:avLst/>
            </a:prstTxWarp>
          </a:bodyPr>
          <a:lstStyle>
            <a:lvl1pPr defTabSz="917294" eaLnBrk="0" hangingPunct="0">
              <a:defRPr kumimoji="0"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378" y="877238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b" anchorCtr="0" compatLnSpc="1">
            <a:prstTxWarp prst="textNoShape">
              <a:avLst/>
            </a:prstTxWarp>
          </a:bodyPr>
          <a:lstStyle>
            <a:lvl1pPr algn="r" defTabSz="915840" eaLnBrk="0" hangingPunct="0">
              <a:defRPr kumimoji="0" sz="1200" b="0"/>
            </a:lvl1pPr>
          </a:lstStyle>
          <a:p>
            <a:fld id="{55313798-67DD-CC43-A773-80D55DF6E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89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805D1A1-51F1-9847-92F1-2D949B194A04}" type="slidenum">
              <a:rPr kumimoji="0" lang="en-US"/>
              <a:pPr/>
              <a:t>1</a:t>
            </a:fld>
            <a:endParaRPr kumimoji="0"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6639" indent="-287168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8674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8143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67612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27082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8655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4602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05489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6EB32B-A89F-2F43-9985-285DBE31FBB6}" type="slidenum">
              <a:rPr kumimoji="0" lang="en-US"/>
              <a:pPr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4749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4C13D4A-99EA-5547-9E87-96AA1AE136B5}" type="slidenum">
              <a:rPr kumimoji="0" lang="en-US"/>
              <a:pPr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3437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511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6620" indent="-287161" defTabSz="920511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8644" indent="-229729" defTabSz="920511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8102" indent="-229729" defTabSz="920511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67558" indent="-229729" defTabSz="920511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27016" indent="-229729" defTabSz="92051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86473" indent="-229729" defTabSz="92051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45932" indent="-229729" defTabSz="92051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05387" indent="-229729" defTabSz="92051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751B1D-08F7-8942-94E6-B6FA400FB46E}" type="slidenum">
              <a:rPr kumimoji="0" lang="en-US"/>
              <a:pPr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6226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50447" indent="-288633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54532" indent="-230907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16345" indent="-230907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78157" indent="-230907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39970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01782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63596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5407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751B1D-08F7-8942-94E6-B6FA400FB46E}" type="slidenum">
              <a:rPr kumimoji="0" lang="en-US"/>
              <a:pPr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74712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50447" indent="-288633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54532" indent="-230907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16345" indent="-230907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78157" indent="-230907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39970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01782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63596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5407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751B1D-08F7-8942-94E6-B6FA400FB46E}" type="slidenum">
              <a:rPr kumimoji="0" lang="en-US"/>
              <a:pPr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4250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6639" indent="-287168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8674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8143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67612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27082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8655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4602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05489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751B1D-08F7-8942-94E6-B6FA400FB46E}" type="slidenum">
              <a:rPr kumimoji="0" lang="en-US"/>
              <a:pPr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2434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6639" indent="-287168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8674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8143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67612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27082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8655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4602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05489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751B1D-08F7-8942-94E6-B6FA400FB46E}" type="slidenum">
              <a:rPr kumimoji="0" lang="en-US"/>
              <a:pPr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11109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6639" indent="-287168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8674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8143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67612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27082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8655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4602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05489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2939F2-F4FF-D249-8AFF-12A129585075}" type="slidenum">
              <a:rPr kumimoji="0" lang="en-US"/>
              <a:pPr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81134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B27C85-F1EA-DF4A-A4BE-2AD28FAF6614}" type="slidenum">
              <a:rPr kumimoji="0" lang="en-US"/>
              <a:pPr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00494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baseline="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4D15F56-6D80-C64A-A3F4-4602CAFF3FBB}" type="slidenum">
              <a:rPr kumimoji="0" lang="en-US"/>
              <a:pPr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0279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13AB7DB-99EE-B54B-8E62-AA0B6ACA3E18}" type="slidenum">
              <a:rPr kumimoji="0" lang="en-US"/>
              <a:pPr/>
              <a:t>2</a:t>
            </a:fld>
            <a:endParaRPr kumimoji="0"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FB1C2F9-7210-854F-A5DE-4C883EE683D8}" type="slidenum">
              <a:rPr kumimoji="0" lang="en-US"/>
              <a:pPr/>
              <a:t>24</a:t>
            </a:fld>
            <a:endParaRPr kumimoji="0"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EEE1F3C-FFD0-1A45-9B3A-324BC8A022F6}" type="slidenum">
              <a:rPr kumimoji="0" lang="en-US"/>
              <a:pPr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76674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4C13D4A-99EA-5547-9E87-96AA1AE136B5}" type="slidenum">
              <a:rPr kumimoji="0" lang="en-US"/>
              <a:pPr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3095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730" indent="-285665"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661" indent="-228533"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725" indent="-228533"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6789" indent="-228533"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3853" indent="-228533" defTabSz="91571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0917" indent="-228533" defTabSz="91571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7981" indent="-228533" defTabSz="91571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044" indent="-228533" defTabSz="91571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66BA86-1038-8042-A107-BED3F2121594}" type="slidenum">
              <a:rPr kumimoji="0" lang="en-US"/>
              <a:pPr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4159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4C13D4A-99EA-5547-9E87-96AA1AE136B5}" type="slidenum">
              <a:rPr kumimoji="0" lang="en-US"/>
              <a:pPr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6549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6EB32B-A89F-2F43-9985-285DBE31FBB6}" type="slidenum">
              <a:rPr kumimoji="0" lang="en-US"/>
              <a:pPr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5580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6EB32B-A89F-2F43-9985-285DBE31FBB6}" type="slidenum">
              <a:rPr kumimoji="0" lang="en-US"/>
              <a:pPr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9561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6639" indent="-287168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8674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8143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67612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27082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8655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4602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05489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6EB32B-A89F-2F43-9985-285DBE31FBB6}" type="slidenum">
              <a:rPr kumimoji="0" lang="en-US"/>
              <a:pPr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365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rgbClr val="00008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0" lang="en-US" altLang="en-US" sz="2400" b="0">
              <a:cs typeface="+mn-cs"/>
            </a:endParaRPr>
          </a:p>
        </p:txBody>
      </p:sp>
      <p:sp>
        <p:nvSpPr>
          <p:cNvPr id="3" name="Text Box 108"/>
          <p:cNvSpPr txBox="1">
            <a:spLocks noChangeArrowheads="1"/>
          </p:cNvSpPr>
          <p:nvPr/>
        </p:nvSpPr>
        <p:spPr bwMode="auto">
          <a:xfrm>
            <a:off x="304800" y="5791200"/>
            <a:ext cx="7588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kumimoji="0" lang="en-US" sz="2400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OJP</a:t>
            </a:r>
          </a:p>
        </p:txBody>
      </p:sp>
      <p:sp>
        <p:nvSpPr>
          <p:cNvPr id="4" name="Line 114"/>
          <p:cNvSpPr>
            <a:spLocks noChangeShapeType="1"/>
          </p:cNvSpPr>
          <p:nvPr/>
        </p:nvSpPr>
        <p:spPr bwMode="auto">
          <a:xfrm>
            <a:off x="1295400" y="0"/>
            <a:ext cx="0" cy="7086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15"/>
          <p:cNvSpPr>
            <a:spLocks noChangeShapeType="1"/>
          </p:cNvSpPr>
          <p:nvPr/>
        </p:nvSpPr>
        <p:spPr bwMode="auto">
          <a:xfrm>
            <a:off x="1752600" y="2209800"/>
            <a:ext cx="6705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17"/>
          <p:cNvSpPr>
            <a:spLocks noChangeShapeType="1"/>
          </p:cNvSpPr>
          <p:nvPr/>
        </p:nvSpPr>
        <p:spPr bwMode="auto">
          <a:xfrm>
            <a:off x="1752600" y="2895600"/>
            <a:ext cx="6705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20" descr="New OJP Seal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21"/>
          <p:cNvSpPr txBox="1">
            <a:spLocks noChangeArrowheads="1"/>
          </p:cNvSpPr>
          <p:nvPr userDrawn="1"/>
        </p:nvSpPr>
        <p:spPr bwMode="auto">
          <a:xfrm>
            <a:off x="3581400" y="685800"/>
            <a:ext cx="464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kumimoji="0" lang="en-US" sz="2400">
                <a:cs typeface="+mn-cs"/>
              </a:rPr>
              <a:t>U.S Department of Justice</a:t>
            </a:r>
            <a:br>
              <a:rPr kumimoji="0" lang="en-US" sz="2400">
                <a:cs typeface="+mn-cs"/>
              </a:rPr>
            </a:br>
            <a:r>
              <a:rPr kumimoji="0" lang="en-US" sz="2400" i="1">
                <a:cs typeface="+mn-cs"/>
              </a:rPr>
              <a:t>Office of Justice Programs</a:t>
            </a:r>
            <a:endParaRPr kumimoji="0" lang="en-US" sz="2400" i="1">
              <a:latin typeface="Sylfaen" pitchFamily="18" charset="0"/>
              <a:cs typeface="+mn-cs"/>
            </a:endParaRPr>
          </a:p>
        </p:txBody>
      </p:sp>
      <p:sp>
        <p:nvSpPr>
          <p:cNvPr id="9" name="Text Box 122"/>
          <p:cNvSpPr txBox="1">
            <a:spLocks noChangeArrowheads="1"/>
          </p:cNvSpPr>
          <p:nvPr userDrawn="1"/>
        </p:nvSpPr>
        <p:spPr bwMode="auto">
          <a:xfrm>
            <a:off x="1752600" y="2286000"/>
            <a:ext cx="739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kumimoji="0" lang="en-US" sz="2400" i="1">
                <a:latin typeface="Verdana" pitchFamily="34" charset="0"/>
                <a:cs typeface="+mn-cs"/>
              </a:rPr>
              <a:t>Office of the Chief Information Officer</a:t>
            </a:r>
          </a:p>
          <a:p>
            <a:pPr eaLnBrk="1" hangingPunct="1">
              <a:defRPr/>
            </a:pPr>
            <a:endParaRPr kumimoji="0" lang="en-US" sz="2400" i="1"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39049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3012893"/>
      </p:ext>
    </p:extLst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7185791"/>
      </p:ext>
    </p:extLst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0114548"/>
      </p:ext>
    </p:extLst>
  </p:cSld>
  <p:clrMapOvr>
    <a:masterClrMapping/>
  </p:clrMapOvr>
  <p:transition spd="med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134079"/>
      </p:ext>
    </p:extLst>
  </p:cSld>
  <p:clrMapOvr>
    <a:masterClrMapping/>
  </p:clrMapOvr>
  <p:transition spd="med"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7383355"/>
      </p:ext>
    </p:extLst>
  </p:cSld>
  <p:clrMapOvr>
    <a:masterClrMapping/>
  </p:clrMapOvr>
  <p:transition spd="med"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E0D16F-684E-B943-A518-82DA53BEDBFF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D211A-9586-F245-9B11-FA2829E3D4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26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5AE7B2-DA56-544C-88EE-0D0C7535B3BD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67EF6-F36B-7944-8A27-B9743212BF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27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5F693-EFA5-8349-8362-6B8D1766509F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39D7F-FC1C-2A4B-AB71-A42C57A94A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94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071506-64B4-CB43-892F-FFF7C9097834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5851F-AA29-3A4F-8F35-343C5F2BE6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74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4510D-F82A-544F-A951-556BAFD401EF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DF6B1-1B98-9C4F-A9E9-DE8561399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5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3pPr indent="0"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2680521"/>
      </p:ext>
    </p:extLst>
  </p:cSld>
  <p:clrMapOvr>
    <a:masterClrMapping/>
  </p:clrMapOvr>
  <p:transition spd="med"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87FCB-45AF-1542-8508-6048BC323B4C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F52C9-5C9C-C845-BC82-FCA141206D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65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780DCB-459F-224C-B47E-F21FEC42DEB9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A0934-1248-8346-8A76-F94D324FA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16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604373-8BA7-3D48-8412-9E0B0077ACC0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A42A1-1E3C-1B49-AFA8-668022DACA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06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FCA8EE-5F03-0744-9585-294F19AECD0B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573CD-3B4F-0E4F-A0AE-EBE5C4E0E5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467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D96488-7AC6-3246-864F-8704DFD77EC3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E60D0-8EB5-4141-A40F-EE3FB816A4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279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0C0C36-715A-0C47-B099-B1649B26D0CF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6471B-4B6D-684F-BE6A-6B5C1497F1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753922"/>
      </p:ext>
    </p:extLst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7041470"/>
      </p:ext>
    </p:extLst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7632424"/>
      </p:ext>
    </p:extLst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3470499"/>
      </p:ext>
    </p:extLst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636068"/>
      </p:ext>
    </p:extLst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478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7745656"/>
      </p:ext>
    </p:extLst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0251160"/>
      </p:ext>
    </p:extLst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1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rgbClr val="000080"/>
          </a:solidFill>
          <a:ln w="12700" cap="sq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>
              <a:cs typeface="+mn-cs"/>
            </a:endParaRPr>
          </a:p>
        </p:txBody>
      </p:sp>
      <p:sp>
        <p:nvSpPr>
          <p:cNvPr id="1027" name="Text Box 45"/>
          <p:cNvSpPr txBox="1">
            <a:spLocks noChangeArrowheads="1"/>
          </p:cNvSpPr>
          <p:nvPr/>
        </p:nvSpPr>
        <p:spPr bwMode="auto">
          <a:xfrm>
            <a:off x="1524000" y="762000"/>
            <a:ext cx="533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kumimoji="0" lang="en-US" sz="1200" i="1">
              <a:cs typeface="+mn-cs"/>
            </a:endParaRPr>
          </a:p>
        </p:txBody>
      </p:sp>
      <p:sp>
        <p:nvSpPr>
          <p:cNvPr id="1074" name="Text Box 50"/>
          <p:cNvSpPr txBox="1">
            <a:spLocks noChangeArrowheads="1"/>
          </p:cNvSpPr>
          <p:nvPr/>
        </p:nvSpPr>
        <p:spPr bwMode="auto">
          <a:xfrm>
            <a:off x="228600" y="5791200"/>
            <a:ext cx="990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kumimoji="0" lang="en-US" sz="2400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OVW</a:t>
            </a:r>
          </a:p>
        </p:txBody>
      </p:sp>
      <p:sp>
        <p:nvSpPr>
          <p:cNvPr id="1080" name="Rectangle 56"/>
          <p:cNvSpPr>
            <a:spLocks noChangeArrowheads="1"/>
          </p:cNvSpPr>
          <p:nvPr userDrawn="1"/>
        </p:nvSpPr>
        <p:spPr bwMode="auto">
          <a:xfrm>
            <a:off x="1295400" y="685800"/>
            <a:ext cx="6934200" cy="76200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>
              <a:cs typeface="+mn-cs"/>
            </a:endParaRPr>
          </a:p>
        </p:txBody>
      </p:sp>
      <p:sp>
        <p:nvSpPr>
          <p:cNvPr id="1030" name="TextBox 6"/>
          <p:cNvSpPr txBox="1">
            <a:spLocks noChangeArrowheads="1"/>
          </p:cNvSpPr>
          <p:nvPr userDrawn="1"/>
        </p:nvSpPr>
        <p:spPr bwMode="auto">
          <a:xfrm>
            <a:off x="8534400" y="6534150"/>
            <a:ext cx="45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445F0C-A41B-8F49-AC36-6EB9BCEC9D35}" type="slidenum">
              <a:rPr lang="en-US" sz="1000">
                <a:latin typeface="Verdana" charset="0"/>
              </a:rPr>
              <a:pPr eaLnBrk="1" hangingPunct="1"/>
              <a:t>‹#›</a:t>
            </a:fld>
            <a:endParaRPr lang="en-US" sz="1000">
              <a:latin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39" r:id="rId2"/>
    <p:sldLayoutId id="2147484340" r:id="rId3"/>
    <p:sldLayoutId id="2147484341" r:id="rId4"/>
    <p:sldLayoutId id="2147484342" r:id="rId5"/>
    <p:sldLayoutId id="2147484343" r:id="rId6"/>
    <p:sldLayoutId id="2147484344" r:id="rId7"/>
    <p:sldLayoutId id="2147484345" r:id="rId8"/>
    <p:sldLayoutId id="2147484346" r:id="rId9"/>
    <p:sldLayoutId id="2147484347" r:id="rId10"/>
    <p:sldLayoutId id="2147484348" r:id="rId11"/>
    <p:sldLayoutId id="2147484349" r:id="rId12"/>
    <p:sldLayoutId id="2147484350" r:id="rId13"/>
    <p:sldLayoutId id="2147484351" r:id="rId14"/>
  </p:sldLayoutIdLst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" grpId="0" animBg="1"/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A89A015-DC56-CD44-9C30-E7F25CB67AB7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274F711-1BEE-1D4E-94BA-437A963B59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ovw.gfmd@usdoj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VW.GFMD@usdoj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VW.GMSSupport@usdoj.gov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fr.gov/cgi-bin/text-idx?tpl=/ecfrbrowse/Title02/2cfr200_main_02.tpl" TargetMode="External"/><Relationship Id="rId7" Type="http://schemas.openxmlformats.org/officeDocument/2006/relationships/hyperlink" Target="http://www.resourcesharingproject.org/ovw-financial-management-practice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ustice.gov/ovw/video/creating-budget" TargetMode="External"/><Relationship Id="rId5" Type="http://schemas.openxmlformats.org/officeDocument/2006/relationships/hyperlink" Target="https://www.justice.gov/ovw/grantees" TargetMode="External"/><Relationship Id="rId4" Type="http://schemas.openxmlformats.org/officeDocument/2006/relationships/hyperlink" Target="https://www.justice.gov/file/29686/download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ice.gov/file/1148966/download" TargetMode="External"/><Relationship Id="rId2" Type="http://schemas.openxmlformats.org/officeDocument/2006/relationships/hyperlink" Target="https://www.justice.gov/ovw/page/file/1120761/downloa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justice.gov/ovw/page/file/1135686/download" TargetMode="External"/><Relationship Id="rId4" Type="http://schemas.openxmlformats.org/officeDocument/2006/relationships/hyperlink" Target="https://www.justice.gov/ovw/page/file/1124276/download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jpfgm.webfirst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4" descr="vawo_logo"/>
          <p:cNvGraphicFramePr>
            <a:graphicFrameLocks noGrp="1" noChangeAspect="1"/>
          </p:cNvGraphicFramePr>
          <p:nvPr>
            <p:ph idx="4294967295"/>
          </p:nvPr>
        </p:nvGraphicFramePr>
        <p:xfrm>
          <a:off x="1524000" y="914400"/>
          <a:ext cx="7620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1" name="Picture" r:id="rId4" imgW="6858050" imgH="1143008" progId="StaticMetafile">
                  <p:embed/>
                </p:oleObj>
              </mc:Choice>
              <mc:Fallback>
                <p:oleObj name="Picture" r:id="rId4" imgW="6858050" imgH="1143008" progId="StaticMetafile">
                  <p:embed/>
                  <p:pic>
                    <p:nvPicPr>
                      <p:cNvPr id="0" name="Object 4" descr="vawo_log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14400"/>
                        <a:ext cx="76200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71600" y="2362200"/>
            <a:ext cx="7620000" cy="37856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sz="2400" i="1" dirty="0">
              <a:solidFill>
                <a:schemeClr val="tx2"/>
              </a:solidFill>
              <a:latin typeface="Verdana" pitchFamily="34" charset="0"/>
              <a:ea typeface="ＭＳ Ｐゴシック" charset="-128"/>
              <a:cs typeface="+mn-cs"/>
            </a:endParaRPr>
          </a:p>
          <a:p>
            <a:pPr>
              <a:defRPr/>
            </a:pPr>
            <a:r>
              <a:rPr lang="en-US" sz="2400" i="1" dirty="0">
                <a:solidFill>
                  <a:schemeClr val="tx2"/>
                </a:solidFill>
                <a:latin typeface="+mj-lt"/>
                <a:ea typeface="ＭＳ Ｐゴシック" charset="-128"/>
              </a:rPr>
              <a:t>Presentation by the Grants Financial Management Division</a:t>
            </a:r>
          </a:p>
          <a:p>
            <a:pPr>
              <a:defRPr/>
            </a:pPr>
            <a:endParaRPr lang="en-US" sz="2400" i="1" dirty="0">
              <a:solidFill>
                <a:schemeClr val="tx2"/>
              </a:solidFill>
              <a:latin typeface="+mj-lt"/>
              <a:ea typeface="ＭＳ Ｐゴシック" charset="-128"/>
            </a:endParaRPr>
          </a:p>
          <a:p>
            <a:pPr>
              <a:defRPr/>
            </a:pPr>
            <a:endParaRPr lang="en-US" sz="2400" i="1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  <a:p>
            <a:pPr>
              <a:defRPr/>
            </a:pPr>
            <a:r>
              <a:rPr lang="en-US" sz="2400" i="1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New Grantee Orientation:</a:t>
            </a:r>
          </a:p>
          <a:p>
            <a:r>
              <a:rPr lang="en-US" sz="2400" i="1" dirty="0">
                <a:solidFill>
                  <a:schemeClr val="tx2"/>
                </a:solidFill>
                <a:latin typeface="+mj-lt"/>
                <a:ea typeface="ＭＳ Ｐゴシック" charset="-128"/>
              </a:rPr>
              <a:t>FY 2019 Tribal Affairs Division</a:t>
            </a:r>
          </a:p>
          <a:p>
            <a:r>
              <a:rPr lang="en-US" sz="2400" i="1" dirty="0">
                <a:solidFill>
                  <a:schemeClr val="tx2"/>
                </a:solidFill>
                <a:latin typeface="+mj-lt"/>
                <a:ea typeface="ＭＳ Ｐゴシック" charset="-128"/>
              </a:rPr>
              <a:t>Breakout Session: Financial Workshop</a:t>
            </a:r>
          </a:p>
          <a:p>
            <a:pPr>
              <a:defRPr/>
            </a:pPr>
            <a:endParaRPr lang="en-US" sz="2400" i="1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  <a:p>
            <a:pPr>
              <a:defRPr/>
            </a:pPr>
            <a:r>
              <a:rPr lang="en-US" sz="2400" i="1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February 2020</a:t>
            </a:r>
            <a:endParaRPr lang="en-US" sz="2400" i="1" dirty="0">
              <a:solidFill>
                <a:schemeClr val="tx2"/>
              </a:solidFill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Policies and Procedures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808037"/>
            <a:ext cx="7696200" cy="53641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dirty="0">
                <a:latin typeface="Verdana" charset="0"/>
                <a:ea typeface="ＭＳ Ｐゴシック" charset="0"/>
              </a:rPr>
              <a:t> </a:t>
            </a:r>
          </a:p>
          <a:p>
            <a:pPr marL="0" eaLnBrk="1" hangingPunct="1">
              <a:buFontTx/>
              <a:buNone/>
            </a:pPr>
            <a:r>
              <a:rPr lang="en-US" sz="2800" b="0" dirty="0">
                <a:latin typeface="Verdana" charset="0"/>
                <a:ea typeface="ＭＳ Ｐゴシック" charset="0"/>
              </a:rPr>
              <a:t>Very common monitoring finding that organizations have </a:t>
            </a:r>
            <a:r>
              <a:rPr lang="en-US" sz="2800" u="sng" dirty="0">
                <a:latin typeface="Verdana" charset="0"/>
                <a:ea typeface="ＭＳ Ｐゴシック" charset="0"/>
              </a:rPr>
              <a:t>incomplete</a:t>
            </a:r>
            <a:r>
              <a:rPr lang="en-US" sz="2800" b="0" dirty="0">
                <a:latin typeface="Verdana" charset="0"/>
                <a:ea typeface="ＭＳ Ｐゴシック" charset="0"/>
              </a:rPr>
              <a:t>, </a:t>
            </a:r>
            <a:r>
              <a:rPr lang="en-US" sz="2800" u="sng" dirty="0">
                <a:latin typeface="Verdana" charset="0"/>
                <a:ea typeface="ＭＳ Ｐゴシック" charset="0"/>
              </a:rPr>
              <a:t>out of date</a:t>
            </a:r>
            <a:r>
              <a:rPr lang="en-US" sz="2800" b="0" dirty="0">
                <a:latin typeface="Verdana" charset="0"/>
                <a:ea typeface="ＭＳ Ｐゴシック" charset="0"/>
              </a:rPr>
              <a:t>, and </a:t>
            </a:r>
            <a:r>
              <a:rPr lang="en-US" sz="2800" u="sng" dirty="0">
                <a:latin typeface="Verdana" charset="0"/>
                <a:ea typeface="ＭＳ Ｐゴシック" charset="0"/>
              </a:rPr>
              <a:t>inadequately enforced</a:t>
            </a:r>
            <a:r>
              <a:rPr lang="en-US" sz="2800" b="0" dirty="0">
                <a:latin typeface="Verdana" charset="0"/>
                <a:ea typeface="ＭＳ Ｐゴシック" charset="0"/>
              </a:rPr>
              <a:t>  policies and procedures.  </a:t>
            </a:r>
          </a:p>
          <a:p>
            <a:pPr marL="0" eaLnBrk="1" hangingPunct="1">
              <a:buFontTx/>
              <a:buNone/>
            </a:pPr>
            <a:endParaRPr lang="en-US" sz="2800" b="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r>
              <a:rPr lang="en-US" sz="2800" b="0" dirty="0">
                <a:latin typeface="Verdana" charset="0"/>
                <a:ea typeface="ＭＳ Ｐゴシック" charset="0"/>
              </a:rPr>
              <a:t>Can’t stress enough the importance of having good policies and procedures.</a:t>
            </a:r>
          </a:p>
          <a:p>
            <a:pPr marL="0" eaLnBrk="1" hangingPunct="1">
              <a:buFontTx/>
              <a:buNone/>
            </a:pPr>
            <a:endParaRPr lang="en-US" sz="2800" b="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endParaRPr lang="en-US" sz="2800" b="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endParaRPr lang="en-US" sz="3000" b="0" dirty="0">
              <a:latin typeface="Verdana" charset="0"/>
              <a:ea typeface="ＭＳ Ｐゴシック" charset="0"/>
            </a:endParaRPr>
          </a:p>
          <a:p>
            <a:pPr eaLnBrk="1" hangingPunct="1"/>
            <a:endParaRPr lang="en-US" sz="800" b="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776080"/>
      </p:ext>
    </p:extLst>
  </p:cSld>
  <p:clrMapOvr>
    <a:masterClrMapping/>
  </p:clrMapOvr>
  <p:transition spd="med"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Policies and Procedures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808037"/>
            <a:ext cx="7696200" cy="6049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dirty="0">
                <a:latin typeface="+mj-lt"/>
                <a:ea typeface="ＭＳ Ｐゴシック" charset="0"/>
              </a:rPr>
              <a:t> </a:t>
            </a:r>
            <a:r>
              <a:rPr lang="en-US" sz="3000" b="0" dirty="0">
                <a:latin typeface="+mj-lt"/>
                <a:ea typeface="ＭＳ Ｐゴシック" charset="0"/>
                <a:cs typeface="Arial" panose="020B0604020202020204" pitchFamily="34" charset="0"/>
              </a:rPr>
              <a:t>Topics should include –</a:t>
            </a:r>
          </a:p>
          <a:p>
            <a:pPr eaLnBrk="1" hangingPunct="1">
              <a:buFontTx/>
              <a:buNone/>
            </a:pPr>
            <a:endParaRPr lang="en-US" sz="2000" b="0" dirty="0">
              <a:latin typeface="+mj-lt"/>
              <a:ea typeface="ＭＳ Ｐゴシック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Conflicts of Interest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Cost Allocation/Methodology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Segregation of Duties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Cash Management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Personnel and Time and Attendance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Travel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Subrecipient/Contractor Determinations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Procurement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Reporting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Subrecipient Management and Monitoring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Equipment and Inventory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Records Retention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Conference Costs</a:t>
            </a:r>
          </a:p>
          <a:p>
            <a:pPr eaLnBrk="1" hangingPunct="1"/>
            <a:endParaRPr lang="en-US" sz="2000" b="0" dirty="0">
              <a:latin typeface="Verdana" charset="0"/>
              <a:ea typeface="ＭＳ Ｐゴシック" charset="0"/>
            </a:endParaRPr>
          </a:p>
          <a:p>
            <a:pPr eaLnBrk="1" hangingPunct="1"/>
            <a:endParaRPr lang="en-US" sz="2000" b="0" dirty="0">
              <a:latin typeface="Verdana" charset="0"/>
              <a:ea typeface="ＭＳ Ｐゴシック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333500" y="3200400"/>
            <a:ext cx="7620000" cy="352425"/>
          </a:xfrm>
          <a:prstGeom prst="roundRect">
            <a:avLst/>
          </a:prstGeom>
          <a:noFill/>
          <a:ln w="5715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343025" y="2464987"/>
            <a:ext cx="7620000" cy="362745"/>
          </a:xfrm>
          <a:prstGeom prst="roundRect">
            <a:avLst/>
          </a:prstGeom>
          <a:noFill/>
          <a:ln w="5715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744885"/>
      </p:ext>
    </p:extLst>
  </p:cSld>
  <p:clrMapOvr>
    <a:masterClrMapping/>
  </p:clrMapOvr>
  <p:transition spd="med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Policies and Procedures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808037"/>
            <a:ext cx="7696200" cy="53641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eaLnBrk="1" hangingPunct="1">
              <a:buFontTx/>
              <a:buNone/>
            </a:pPr>
            <a:r>
              <a:rPr lang="en-US" sz="2800" b="0" dirty="0">
                <a:latin typeface="Verdana" charset="0"/>
                <a:ea typeface="ＭＳ Ｐゴシック" charset="0"/>
              </a:rPr>
              <a:t>Segregation of Duties – having more than one person required to complete a task  -  authorization, custody, record keeping and reconciliation</a:t>
            </a:r>
          </a:p>
          <a:p>
            <a:pPr eaLnBrk="1" hangingPunct="1">
              <a:buFontTx/>
              <a:buNone/>
            </a:pPr>
            <a:endParaRPr lang="en-US" sz="2800" b="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r>
              <a:rPr lang="en-US" sz="2800" b="0" dirty="0">
                <a:latin typeface="Verdana" charset="0"/>
                <a:ea typeface="ＭＳ Ｐゴシック" charset="0"/>
              </a:rPr>
              <a:t>Nonprofits often have few staff but duties must be spread out to accomplish separation of duties</a:t>
            </a:r>
          </a:p>
          <a:p>
            <a:pPr marL="0" eaLnBrk="1" hangingPunct="1">
              <a:buFontTx/>
              <a:buNone/>
            </a:pPr>
            <a:endParaRPr lang="en-US" sz="2800" b="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r>
              <a:rPr lang="en-US" sz="2800" b="0" dirty="0">
                <a:latin typeface="Verdana" charset="0"/>
                <a:ea typeface="ＭＳ Ｐゴシック" charset="0"/>
              </a:rPr>
              <a:t>Very important step to take in order to prevent fraud</a:t>
            </a:r>
          </a:p>
          <a:p>
            <a:pPr eaLnBrk="1" hangingPunct="1">
              <a:buFontTx/>
              <a:buNone/>
            </a:pPr>
            <a:endParaRPr lang="en-US" sz="3000" b="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3000" b="0" dirty="0">
                <a:latin typeface="Verdana" charset="0"/>
                <a:ea typeface="ＭＳ Ｐゴシック" charset="0"/>
              </a:rPr>
              <a:t> </a:t>
            </a:r>
            <a:endParaRPr lang="en-US" sz="300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2800" b="0" dirty="0">
                <a:latin typeface="Verdana" charset="0"/>
                <a:ea typeface="ＭＳ Ｐゴシック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sz="3000" b="0" dirty="0">
              <a:latin typeface="Verdana" charset="0"/>
              <a:ea typeface="ＭＳ Ｐゴシック" charset="0"/>
            </a:endParaRPr>
          </a:p>
          <a:p>
            <a:pPr eaLnBrk="1" hangingPunct="1"/>
            <a:endParaRPr lang="en-US" sz="800" b="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322747"/>
      </p:ext>
    </p:extLst>
  </p:cSld>
  <p:clrMapOvr>
    <a:masterClrMapping/>
  </p:clrMapOvr>
  <p:transition spd="med"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Policies and Procedures –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808037"/>
            <a:ext cx="7696200" cy="58213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2800" b="0" dirty="0">
                <a:latin typeface="Verdana" charset="0"/>
                <a:ea typeface="ＭＳ Ｐゴシック" charset="0"/>
              </a:rPr>
              <a:t>Example of Segregation of Duties for Cash Management (see handout)</a:t>
            </a:r>
          </a:p>
          <a:p>
            <a:pPr eaLnBrk="1" hangingPunct="1"/>
            <a:r>
              <a:rPr lang="en-US" sz="2800" b="0" dirty="0">
                <a:latin typeface="Verdana" charset="0"/>
                <a:ea typeface="ＭＳ Ｐゴシック" charset="0"/>
              </a:rPr>
              <a:t>Finance Director receives unopened bank statement; reviews for unusual or unexplained items and completes reconciliation within stated timeframe</a:t>
            </a:r>
          </a:p>
          <a:p>
            <a:pPr eaLnBrk="1" hangingPunct="1"/>
            <a:r>
              <a:rPr lang="en-US" sz="2800" b="0" dirty="0">
                <a:latin typeface="Verdana" charset="0"/>
                <a:ea typeface="ＭＳ Ｐゴシック" charset="0"/>
              </a:rPr>
              <a:t>Finance Director is NOT an authorized check signer</a:t>
            </a:r>
          </a:p>
          <a:p>
            <a:pPr eaLnBrk="1" hangingPunct="1"/>
            <a:r>
              <a:rPr lang="en-US" sz="2800" b="0" dirty="0">
                <a:latin typeface="Verdana" charset="0"/>
                <a:ea typeface="ＭＳ Ｐゴシック" charset="0"/>
              </a:rPr>
              <a:t>Completed Bank Reconciliation along with bank statement and other documentation provided to Exec Dir for review and approval</a:t>
            </a:r>
          </a:p>
          <a:p>
            <a:pPr eaLnBrk="1" hangingPunct="1">
              <a:buFontTx/>
              <a:buNone/>
            </a:pPr>
            <a:endParaRPr lang="en-US" sz="2800" b="0" dirty="0">
              <a:latin typeface="Verdana" charset="0"/>
              <a:ea typeface="ＭＳ Ｐゴシック" charset="0"/>
            </a:endParaRPr>
          </a:p>
          <a:p>
            <a:pPr eaLnBrk="1" hangingPunct="1"/>
            <a:endParaRPr lang="en-US" sz="2800" b="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638975"/>
      </p:ext>
    </p:extLst>
  </p:cSld>
  <p:clrMapOvr>
    <a:masterClrMapping/>
  </p:clrMapOvr>
  <p:transition spd="med"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Personnel and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Time &amp; Attendance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Policies and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864886191"/>
      </p:ext>
    </p:extLst>
  </p:cSld>
  <p:clrMapOvr>
    <a:masterClrMapping/>
  </p:clrMapOvr>
  <p:transition spd="med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 Personnel and Time &amp; Attendance</a:t>
            </a:r>
            <a:br>
              <a:rPr lang="en-US" sz="2800" dirty="0">
                <a:latin typeface="Verdana" charset="0"/>
                <a:ea typeface="ＭＳ Ｐゴシック" charset="0"/>
              </a:rPr>
            </a:br>
            <a:endParaRPr lang="en-US" sz="2800" dirty="0">
              <a:latin typeface="Verdana" charset="0"/>
              <a:ea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762000"/>
            <a:ext cx="7848600" cy="5791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1728"/>
              </a:spcBef>
              <a:buNone/>
            </a:pPr>
            <a:endParaRPr lang="en-US" sz="500" b="0" dirty="0">
              <a:latin typeface="Verdana" charset="0"/>
              <a:ea typeface="ＭＳ Ｐゴシック" charset="0"/>
            </a:endParaRP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Time/Effort clearly documented </a:t>
            </a:r>
          </a:p>
          <a:p>
            <a:pPr marL="0" indent="0" eaLnBrk="1" hangingPunct="1">
              <a:spcBef>
                <a:spcPts val="1728"/>
              </a:spcBef>
              <a:buNone/>
            </a:pPr>
            <a:r>
              <a:rPr lang="en-US" sz="2400" b="0" dirty="0">
                <a:latin typeface="Verdana" charset="0"/>
                <a:ea typeface="ＭＳ Ｐゴシック" charset="0"/>
                <a:sym typeface="Wingdings" panose="05000000000000000000" pitchFamily="2" charset="2"/>
              </a:rPr>
              <a:t>	</a:t>
            </a:r>
            <a:r>
              <a:rPr lang="en-US" sz="2400" b="0" dirty="0">
                <a:latin typeface="Verdana" charset="0"/>
                <a:ea typeface="ＭＳ Ｐゴシック" charset="0"/>
              </a:rPr>
              <a:t> timesheets and activity reports</a:t>
            </a: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Amounts charged match documentation</a:t>
            </a: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Charge based on actuals (</a:t>
            </a:r>
            <a:r>
              <a:rPr lang="en-US" sz="2400" b="0" u="sng" dirty="0">
                <a:latin typeface="Verdana" charset="0"/>
                <a:ea typeface="ＭＳ Ｐゴシック" charset="0"/>
              </a:rPr>
              <a:t>not budgeted</a:t>
            </a:r>
            <a:r>
              <a:rPr lang="en-US" sz="2400" b="0" dirty="0">
                <a:latin typeface="Verdana" charset="0"/>
                <a:ea typeface="ＭＳ Ｐゴシック" charset="0"/>
              </a:rPr>
              <a:t>)</a:t>
            </a: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Account for total activity of employee (Federal and Non-Federal) for all funding sources</a:t>
            </a: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Follow written policies and procedures</a:t>
            </a: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Internal controls to assure accuracy</a:t>
            </a:r>
          </a:p>
          <a:p>
            <a:pPr eaLnBrk="1" hangingPunct="1">
              <a:buFontTx/>
              <a:buNone/>
            </a:pPr>
            <a:endParaRPr lang="en-US" sz="210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b="0" i="1" dirty="0">
                <a:latin typeface="Verdana" charset="0"/>
                <a:ea typeface="ＭＳ Ｐゴシック" charset="0"/>
              </a:rPr>
              <a:t>Contact </a:t>
            </a:r>
            <a:r>
              <a:rPr lang="en-US" b="0" i="1" dirty="0">
                <a:latin typeface="Verdana" charset="0"/>
                <a:ea typeface="ＭＳ Ｐゴシック" charset="0"/>
                <a:hlinkClick r:id="rId3"/>
              </a:rPr>
              <a:t>ovw.gfmd@usdoj.gov</a:t>
            </a:r>
            <a:r>
              <a:rPr lang="en-US" b="0" i="1" dirty="0">
                <a:latin typeface="Verdana" charset="0"/>
                <a:ea typeface="ＭＳ Ｐゴシック" charset="0"/>
              </a:rPr>
              <a:t> for a sample timesheet</a:t>
            </a:r>
          </a:p>
          <a:p>
            <a:pPr eaLnBrk="1" hangingPunct="1">
              <a:buClrTx/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>
              <a:buClrTx/>
              <a:buFont typeface="Arial" charset="0"/>
              <a:buChar char="•"/>
            </a:pPr>
            <a:endParaRPr lang="en-US" b="1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507124"/>
      </p:ext>
    </p:extLst>
  </p:cSld>
  <p:clrMapOvr>
    <a:masterClrMapping/>
  </p:clrMapOvr>
  <p:transition spd="med"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Personnel and Time &amp; Attendance</a:t>
            </a:r>
            <a:br>
              <a:rPr lang="en-US" sz="2800" dirty="0">
                <a:latin typeface="Verdana" charset="0"/>
                <a:ea typeface="ＭＳ Ｐゴシック" charset="0"/>
              </a:rPr>
            </a:br>
            <a:endParaRPr lang="en-US" sz="2800" dirty="0">
              <a:latin typeface="Verdana" charset="0"/>
              <a:ea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762000"/>
            <a:ext cx="7848600" cy="6019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sz="120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3000" dirty="0">
                <a:latin typeface="Verdana" charset="0"/>
                <a:ea typeface="ＭＳ Ｐゴシック" charset="0"/>
              </a:rPr>
              <a:t>Policies should include –</a:t>
            </a:r>
          </a:p>
          <a:p>
            <a:pPr eaLnBrk="1" hangingPunct="1"/>
            <a:endParaRPr lang="en-US" sz="2100" b="0" dirty="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Hiring Process </a:t>
            </a:r>
          </a:p>
          <a:p>
            <a:pPr lvl="1" eaLnBrk="1" hangingPunct="1"/>
            <a:r>
              <a:rPr lang="en-US" sz="2400" dirty="0">
                <a:latin typeface="Verdana" charset="0"/>
                <a:ea typeface="ＭＳ Ｐゴシック" charset="0"/>
              </a:rPr>
              <a:t>Job Announcements</a:t>
            </a:r>
          </a:p>
          <a:p>
            <a:pPr lvl="1"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Resume review, determination of qualification, interview and selection process (conflict of interest policy)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Job Descriptions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Salary Decisions (reasonable compensation)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Job classifications (Exempt, non-exempt, full-time, part-time, temporary, etc.)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Personnel Records (storage and access)</a:t>
            </a:r>
          </a:p>
          <a:p>
            <a:pPr lvl="1" eaLnBrk="1" hangingPunct="1"/>
            <a:endParaRPr lang="en-US" sz="1900" b="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sz="2100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>
              <a:buClrTx/>
              <a:buFont typeface="Arial" charset="0"/>
              <a:buChar char="•"/>
            </a:pPr>
            <a:endParaRPr lang="en-US" b="1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341646"/>
      </p:ext>
    </p:extLst>
  </p:cSld>
  <p:clrMapOvr>
    <a:masterClrMapping/>
  </p:clrMapOvr>
  <p:transition spd="med"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 Personnel and Time &amp; Attendance</a:t>
            </a:r>
            <a:br>
              <a:rPr lang="en-US" sz="2800" dirty="0">
                <a:latin typeface="Verdana" charset="0"/>
                <a:ea typeface="ＭＳ Ｐゴシック" charset="0"/>
              </a:rPr>
            </a:br>
            <a:endParaRPr lang="en-US" sz="2800" dirty="0">
              <a:latin typeface="Verdana" charset="0"/>
              <a:ea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762000"/>
            <a:ext cx="7848600" cy="5867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sz="120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3000" dirty="0">
                <a:latin typeface="Verdana" charset="0"/>
                <a:ea typeface="ＭＳ Ｐゴシック" charset="0"/>
              </a:rPr>
              <a:t>Policies continued–</a:t>
            </a:r>
          </a:p>
          <a:p>
            <a:pPr eaLnBrk="1" hangingPunct="1">
              <a:buFontTx/>
              <a:buNone/>
            </a:pPr>
            <a:endParaRPr lang="en-US" sz="1400" dirty="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Schedule/Telework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Absences and Leave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Fringe benefits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Overtime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Timekeeping process</a:t>
            </a:r>
          </a:p>
          <a:p>
            <a:pPr lvl="1" eaLnBrk="1" hangingPunct="1"/>
            <a:r>
              <a:rPr lang="en-US" sz="2400" dirty="0">
                <a:latin typeface="Verdana" charset="0"/>
                <a:ea typeface="ＭＳ Ｐゴシック" charset="0"/>
              </a:rPr>
              <a:t>Timesheets – Excel, online system, etc.</a:t>
            </a:r>
          </a:p>
          <a:p>
            <a:pPr lvl="1" eaLnBrk="1" hangingPunct="1"/>
            <a:r>
              <a:rPr lang="en-US" sz="2400" dirty="0">
                <a:latin typeface="Verdana" charset="0"/>
                <a:ea typeface="ＭＳ Ｐゴシック" charset="0"/>
              </a:rPr>
              <a:t>Expectations for completing timesheet</a:t>
            </a:r>
          </a:p>
          <a:p>
            <a:pPr lvl="1" eaLnBrk="1" hangingPunct="1"/>
            <a:r>
              <a:rPr lang="en-US" sz="2400" dirty="0">
                <a:latin typeface="Verdana" charset="0"/>
                <a:ea typeface="ＭＳ Ｐゴシック" charset="0"/>
              </a:rPr>
              <a:t>Due date</a:t>
            </a:r>
          </a:p>
          <a:p>
            <a:pPr lvl="1" eaLnBrk="1" hangingPunct="1"/>
            <a:r>
              <a:rPr lang="en-US" sz="2400" dirty="0">
                <a:latin typeface="Verdana" charset="0"/>
                <a:ea typeface="ＭＳ Ｐゴシック" charset="0"/>
              </a:rPr>
              <a:t>Review and approval process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Performance Reviews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Termination</a:t>
            </a:r>
          </a:p>
          <a:p>
            <a:pPr marL="0" indent="0" eaLnBrk="1" hangingPunct="1">
              <a:buNone/>
            </a:pPr>
            <a:endParaRPr lang="en-US" sz="2400" b="0" dirty="0">
              <a:latin typeface="Verdana" charset="0"/>
              <a:ea typeface="ＭＳ Ｐゴシック" charset="0"/>
            </a:endParaRPr>
          </a:p>
          <a:p>
            <a:pPr lvl="1" eaLnBrk="1" hangingPunct="1"/>
            <a:endParaRPr lang="en-US" sz="2400" b="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sz="240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>
              <a:buClrTx/>
              <a:buFont typeface="Arial" charset="0"/>
              <a:buChar char="•"/>
            </a:pPr>
            <a:endParaRPr lang="en-US" b="1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3499"/>
      </p:ext>
    </p:extLst>
  </p:cSld>
  <p:clrMapOvr>
    <a:masterClrMapping/>
  </p:clrMapOvr>
  <p:transition spd="med"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Personnel and Time &amp; Attendance</a:t>
            </a:r>
            <a:br>
              <a:rPr lang="en-US" sz="2800" dirty="0">
                <a:latin typeface="Verdana" charset="0"/>
                <a:ea typeface="ＭＳ Ｐゴシック" charset="0"/>
              </a:rPr>
            </a:br>
            <a:endParaRPr lang="en-US" sz="2800" dirty="0">
              <a:latin typeface="Verdana" charset="0"/>
              <a:ea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762000"/>
            <a:ext cx="7848600" cy="381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Tx/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</a:rPr>
              <a:t> </a:t>
            </a:r>
            <a:r>
              <a:rPr lang="en-US" b="0" dirty="0">
                <a:latin typeface="Verdana" charset="0"/>
                <a:ea typeface="ＭＳ Ｐゴシック" charset="0"/>
              </a:rPr>
              <a:t>Sample excerpt from “Recording of Time” Policy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1" y="1142999"/>
            <a:ext cx="7620000" cy="571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439647"/>
      </p:ext>
    </p:extLst>
  </p:cSld>
  <p:clrMapOvr>
    <a:masterClrMapping/>
  </p:clrMapOvr>
  <p:transition spd="med"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Personnel and Time &amp; Attendance</a:t>
            </a:r>
            <a:br>
              <a:rPr lang="en-US" sz="2800" dirty="0">
                <a:latin typeface="Verdana" charset="0"/>
                <a:ea typeface="ＭＳ Ｐゴシック" charset="0"/>
              </a:rPr>
            </a:br>
            <a:endParaRPr lang="en-US" sz="2800" dirty="0">
              <a:latin typeface="Verdana" charset="0"/>
              <a:ea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762000"/>
            <a:ext cx="7848600" cy="381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Tx/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</a:rPr>
              <a:t> </a:t>
            </a:r>
            <a:r>
              <a:rPr lang="en-US" b="0" dirty="0">
                <a:latin typeface="Verdana" charset="0"/>
                <a:ea typeface="ＭＳ Ｐゴシック" charset="0"/>
              </a:rPr>
              <a:t>Sample “Pay Practices” Policy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265237"/>
            <a:ext cx="7624762" cy="558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35234"/>
      </p:ext>
    </p:extLst>
  </p:cSld>
  <p:clrMapOvr>
    <a:masterClrMapping/>
  </p:clrMapOvr>
  <p:transition spd="med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295400" y="228600"/>
            <a:ext cx="7391400" cy="563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Welcome and Introductions</a:t>
            </a:r>
            <a:endParaRPr lang="en-US" sz="2800" dirty="0">
              <a:latin typeface="Verdana" charset="0"/>
              <a:ea typeface="ＭＳ Ｐゴシック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1295400" y="838200"/>
            <a:ext cx="7543800" cy="5287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</a:rPr>
              <a:t>Grants Financial Management Division (GFMD)</a:t>
            </a:r>
          </a:p>
          <a:p>
            <a:pPr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</a:rPr>
              <a:t>How to contact us --</a:t>
            </a:r>
          </a:p>
          <a:p>
            <a:pPr>
              <a:buFontTx/>
              <a:buNone/>
            </a:pPr>
            <a:endParaRPr lang="en-US" sz="1000" dirty="0">
              <a:latin typeface="Verdana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OVW GFMD Helpdesk:</a:t>
            </a: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	1-888-514-8556</a:t>
            </a: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	Fax: 202-514-7045</a:t>
            </a:r>
            <a:endParaRPr lang="en-US" sz="1000" b="0" dirty="0">
              <a:latin typeface="Verdana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	</a:t>
            </a:r>
            <a:r>
              <a:rPr lang="en-US" b="0" dirty="0">
                <a:latin typeface="Verdana" charset="0"/>
                <a:ea typeface="ＭＳ Ｐゴシック" charset="0"/>
                <a:hlinkClick r:id="rId3"/>
              </a:rPr>
              <a:t>OVW.GFMD@usdoj.gov</a:t>
            </a:r>
            <a:r>
              <a:rPr lang="en-US" b="0" dirty="0">
                <a:latin typeface="Verdana" charset="0"/>
                <a:ea typeface="ＭＳ Ｐゴシック" charset="0"/>
              </a:rPr>
              <a:t> </a:t>
            </a:r>
          </a:p>
          <a:p>
            <a:pPr>
              <a:buFontTx/>
              <a:buNone/>
            </a:pPr>
            <a:endParaRPr lang="en-US" sz="1000" b="0" dirty="0">
              <a:latin typeface="Verdana" charset="0"/>
              <a:ea typeface="ＭＳ Ｐゴシック" charset="0"/>
            </a:endParaRPr>
          </a:p>
          <a:p>
            <a:pPr>
              <a:buFontTx/>
              <a:buNone/>
            </a:pPr>
            <a:endParaRPr lang="en-US" b="0" dirty="0">
              <a:latin typeface="Verdana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OVW GMS technical assistance (other than password resets):</a:t>
            </a: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	</a:t>
            </a:r>
            <a:r>
              <a:rPr lang="en-US" b="0" dirty="0">
                <a:latin typeface="Verdana" charset="0"/>
                <a:ea typeface="ＭＳ Ｐゴシック" charset="0"/>
                <a:hlinkClick r:id="rId4"/>
              </a:rPr>
              <a:t>OVW.GMSSupport@usdoj.gov</a:t>
            </a:r>
            <a:r>
              <a:rPr lang="en-US" b="0" dirty="0">
                <a:latin typeface="Verdana" charset="0"/>
                <a:ea typeface="ＭＳ Ｐゴシック" charset="0"/>
              </a:rPr>
              <a:t> or</a:t>
            </a: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	1-866-655-4482</a:t>
            </a:r>
          </a:p>
        </p:txBody>
      </p:sp>
    </p:spTree>
  </p:cSld>
  <p:clrMapOvr>
    <a:masterClrMapping/>
  </p:clrMapOvr>
  <p:transition spd="med">
    <p:pull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52400"/>
            <a:ext cx="8229600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800" dirty="0">
                <a:latin typeface="Verdana" charset="0"/>
                <a:ea typeface="ＭＳ Ｐゴシック" charset="0"/>
              </a:rPr>
              <a:t>	 Personnel and Time &amp; Attendance</a:t>
            </a:r>
            <a:br>
              <a:rPr lang="en-US" sz="2800" dirty="0">
                <a:latin typeface="Verdana" charset="0"/>
                <a:ea typeface="ＭＳ Ｐゴシック" charset="0"/>
              </a:rPr>
            </a:br>
            <a:endParaRPr lang="en-US" sz="2800" dirty="0">
              <a:latin typeface="Verdana" charset="0"/>
              <a:ea typeface="ＭＳ Ｐゴシック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295400" y="762000"/>
            <a:ext cx="7848600" cy="5791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000" b="0" dirty="0">
                <a:latin typeface="Verdana" charset="0"/>
                <a:ea typeface="ＭＳ Ｐゴシック" charset="0"/>
              </a:rPr>
              <a:t>Fringe Benefits </a:t>
            </a:r>
          </a:p>
          <a:p>
            <a:pPr eaLnBrk="1" hangingPunct="1">
              <a:buFontTx/>
              <a:buNone/>
            </a:pPr>
            <a:endParaRPr lang="en-US" sz="1200" b="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Examples: Social Security, Medicare, Health and Dental Insurance, Unemployment Insurance, Long/Short Term Disability, Retirement Contributions</a:t>
            </a:r>
          </a:p>
          <a:p>
            <a:pPr eaLnBrk="1" hangingPunct="1">
              <a:spcBef>
                <a:spcPts val="1800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Actual costs associated with employees working directly on the project</a:t>
            </a:r>
          </a:p>
          <a:p>
            <a:pPr eaLnBrk="1" hangingPunct="1">
              <a:spcBef>
                <a:spcPts val="1800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Charges should be proportional to percent of time spent on project</a:t>
            </a:r>
          </a:p>
          <a:p>
            <a:pPr eaLnBrk="1" hangingPunct="1">
              <a:spcBef>
                <a:spcPts val="1800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Follow organizational policy</a:t>
            </a:r>
          </a:p>
          <a:p>
            <a:pPr eaLnBrk="1" hangingPunct="1">
              <a:spcBef>
                <a:spcPts val="1800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Consistent for Federal and non-Federal funded positions</a:t>
            </a:r>
          </a:p>
          <a:p>
            <a:pPr eaLnBrk="1" hangingPunct="1">
              <a:spcBef>
                <a:spcPts val="1800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COLA and Merit increases consistent for all staff</a:t>
            </a:r>
          </a:p>
        </p:txBody>
      </p:sp>
    </p:spTree>
    <p:extLst>
      <p:ext uri="{BB962C8B-B14F-4D97-AF65-F5344CB8AC3E}">
        <p14:creationId xmlns:p14="http://schemas.microsoft.com/office/powerpoint/2010/main" val="2781887959"/>
      </p:ext>
    </p:extLst>
  </p:cSld>
  <p:clrMapOvr>
    <a:masterClrMapping/>
  </p:clrMapOvr>
  <p:transition spd="med">
    <p:pull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1295400" y="914400"/>
            <a:ext cx="7391400" cy="5059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algn="ctr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algn="ctr">
              <a:buFontTx/>
              <a:buNone/>
            </a:pPr>
            <a:endParaRPr lang="en-US" sz="3600" dirty="0">
              <a:latin typeface="Verdana" charset="0"/>
              <a:ea typeface="ＭＳ Ｐゴシック" charset="0"/>
            </a:endParaRPr>
          </a:p>
          <a:p>
            <a:pPr algn="ctr">
              <a:buFontTx/>
              <a:buNone/>
            </a:pPr>
            <a:r>
              <a:rPr lang="en-US" sz="4400" dirty="0">
                <a:latin typeface="Verdana" charset="0"/>
                <a:ea typeface="ＭＳ Ｐゴシック" charset="0"/>
              </a:rPr>
              <a:t>Resources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0311565A-2E45-3E47-B000-81B640989C87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18688"/>
      </p:ext>
    </p:extLst>
  </p:cSld>
  <p:clrMapOvr>
    <a:masterClrMapping/>
  </p:clrMapOvr>
  <p:transition spd="med"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Resources</a:t>
            </a:r>
            <a:br>
              <a:rPr lang="en-US" dirty="0">
                <a:latin typeface="Verdana" charset="0"/>
                <a:ea typeface="ＭＳ Ｐゴシック" charset="0"/>
              </a:rPr>
            </a:br>
            <a:endParaRPr lang="en-US" dirty="0">
              <a:latin typeface="Verdana" charset="0"/>
              <a:ea typeface="ＭＳ Ｐゴシック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838200"/>
            <a:ext cx="7620000" cy="4983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000" dirty="0">
                <a:latin typeface="Verdana" charset="0"/>
                <a:ea typeface="ＭＳ Ｐゴシック" charset="0"/>
              </a:rPr>
              <a:t>Electronic Code of Federal Regulations </a:t>
            </a:r>
            <a:r>
              <a:rPr lang="en-US" sz="2000" b="0" dirty="0">
                <a:latin typeface="Verdana" charset="0"/>
                <a:ea typeface="ＭＳ Ｐゴシック" charset="0"/>
                <a:hlinkClick r:id="rId3"/>
              </a:rPr>
              <a:t>http://www.ecfr.gov/cgi-bin/text-idx?tpl=/ecfrbrowse/Title02/2cfr200_main_02.tpl</a:t>
            </a:r>
            <a:endParaRPr lang="en-US" sz="2000" b="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sz="2000" dirty="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US" sz="2000" dirty="0">
                <a:latin typeface="Verdana" charset="0"/>
                <a:ea typeface="ＭＳ Ｐゴシック" charset="0"/>
              </a:rPr>
              <a:t>OVW Solicitation Companion Guide</a:t>
            </a:r>
          </a:p>
          <a:p>
            <a:pPr marL="347472" indent="0" eaLnBrk="1" hangingPunct="1">
              <a:buNone/>
            </a:pPr>
            <a:r>
              <a:rPr lang="en-US" sz="2000" b="0" dirty="0">
                <a:ea typeface="ＭＳ Ｐゴシック" charset="0"/>
                <a:cs typeface="Verdana"/>
                <a:hlinkClick r:id="rId4"/>
              </a:rPr>
              <a:t>https://www.justice.gov/file/29686/download</a:t>
            </a:r>
            <a:endParaRPr lang="en-US" sz="2000" b="0" dirty="0">
              <a:ea typeface="ＭＳ Ｐゴシック" charset="0"/>
              <a:cs typeface="Verdana"/>
            </a:endParaRPr>
          </a:p>
          <a:p>
            <a:pPr marL="0" indent="0" eaLnBrk="1" hangingPunct="1">
              <a:buNone/>
            </a:pPr>
            <a:endParaRPr lang="en-US" sz="1600" dirty="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US" sz="2000" dirty="0">
                <a:solidFill>
                  <a:schemeClr val="tx2"/>
                </a:solidFill>
                <a:latin typeface="Verdana" charset="0"/>
                <a:ea typeface="ＭＳ Ｐゴシック" charset="0"/>
              </a:rPr>
              <a:t>Link to DOJ Financial Grants Management Guide </a:t>
            </a:r>
            <a:r>
              <a:rPr lang="en-US" sz="2000" b="0" dirty="0">
                <a:solidFill>
                  <a:schemeClr val="tx2"/>
                </a:solidFill>
                <a:latin typeface="Verdana" charset="0"/>
                <a:ea typeface="ＭＳ Ｐゴシック" charset="0"/>
                <a:hlinkClick r:id="rId5"/>
              </a:rPr>
              <a:t>https://www.justice.gov/ovw/grantees</a:t>
            </a:r>
            <a:r>
              <a:rPr lang="en-US" sz="2000" b="0" dirty="0">
                <a:solidFill>
                  <a:schemeClr val="tx2"/>
                </a:solidFill>
                <a:latin typeface="Verdana" charset="0"/>
                <a:ea typeface="ＭＳ Ｐゴシック" charset="0"/>
              </a:rPr>
              <a:t> </a:t>
            </a:r>
          </a:p>
          <a:p>
            <a:pPr eaLnBrk="1" hangingPunct="1"/>
            <a:endParaRPr lang="en-US" sz="2000" dirty="0">
              <a:solidFill>
                <a:schemeClr val="tx2"/>
              </a:solidFill>
              <a:latin typeface="Verdana" charset="0"/>
              <a:ea typeface="ＭＳ Ｐゴシック" charset="0"/>
            </a:endParaRP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  <a:cs typeface="Verdana"/>
              </a:rPr>
              <a:t>Creating a Budget: Training for OVW Applicants </a:t>
            </a:r>
            <a:r>
              <a:rPr lang="en-US" sz="2000" b="0" u="sng" dirty="0">
                <a:hlinkClick r:id="rId6"/>
              </a:rPr>
              <a:t>https://www.justice.gov/ovw/video/creating-budget</a:t>
            </a:r>
            <a:endParaRPr lang="en-US" sz="2000" b="0" dirty="0">
              <a:ea typeface="ＭＳ Ｐゴシック" pitchFamily="34" charset="-128"/>
              <a:cs typeface="Verdana"/>
            </a:endParaRPr>
          </a:p>
          <a:p>
            <a:pPr>
              <a:defRPr/>
            </a:pPr>
            <a:endParaRPr lang="en-US" sz="2000" b="0" dirty="0">
              <a:ea typeface="ＭＳ Ｐゴシック" pitchFamily="34" charset="-128"/>
              <a:cs typeface="Verdana"/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latin typeface="Verdana" charset="0"/>
                <a:ea typeface="ＭＳ Ｐゴシック" charset="0"/>
              </a:rPr>
              <a:t>OVW Financial Management Practices </a:t>
            </a:r>
            <a:r>
              <a:rPr lang="en-US" sz="2000" b="0" u="sng" dirty="0">
                <a:hlinkClick r:id="rId7"/>
              </a:rPr>
              <a:t>http://www.resourcesharingproject.org/ovw-financial-management-practices</a:t>
            </a:r>
            <a:r>
              <a:rPr lang="en-US" sz="2000" b="0" dirty="0"/>
              <a:t> </a:t>
            </a:r>
          </a:p>
          <a:p>
            <a:pPr eaLnBrk="1" hangingPunct="1"/>
            <a:endParaRPr lang="en-US" sz="2000" dirty="0">
              <a:solidFill>
                <a:schemeClr val="tx2"/>
              </a:solidFill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sz="1800" dirty="0">
              <a:solidFill>
                <a:schemeClr val="tx2"/>
              </a:solidFill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sz="1800" dirty="0">
              <a:solidFill>
                <a:schemeClr val="tx2"/>
              </a:solidFill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95596"/>
      </p:ext>
    </p:extLst>
  </p:cSld>
  <p:clrMapOvr>
    <a:masterClrMapping/>
  </p:clrMapOvr>
  <p:transition spd="med">
    <p:pull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Tribal Affairs Division – Solicitation Links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578" y="1143000"/>
            <a:ext cx="7315200" cy="4525963"/>
          </a:xfrm>
        </p:spPr>
        <p:txBody>
          <a:bodyPr/>
          <a:lstStyle/>
          <a:p>
            <a:r>
              <a:rPr lang="en-US" sz="1600" dirty="0"/>
              <a:t>Coordinated Tribal Assistance Solicitation - Tribal Governments Program (Purpose Area #5)</a:t>
            </a:r>
          </a:p>
          <a:p>
            <a:pPr lvl="1"/>
            <a:r>
              <a:rPr lang="en-US" sz="1600" u="sng" dirty="0">
                <a:hlinkClick r:id="rId2"/>
              </a:rPr>
              <a:t>https://www.justice.gov/ovw/page/file/1120761/download</a:t>
            </a:r>
            <a:endParaRPr lang="en-US" sz="1600" u="sng" dirty="0"/>
          </a:p>
          <a:p>
            <a:endParaRPr lang="en-US" sz="1600" dirty="0"/>
          </a:p>
          <a:p>
            <a:r>
              <a:rPr lang="en-US" sz="1600" dirty="0"/>
              <a:t>Grants to Tribal Domestic Violence and Sexual Assault Coalitions</a:t>
            </a:r>
          </a:p>
          <a:p>
            <a:pPr lvl="1"/>
            <a:r>
              <a:rPr lang="en-US" sz="1600" u="sng" dirty="0">
                <a:hlinkClick r:id="rId3"/>
              </a:rPr>
              <a:t>https://www.justice.gov/file/1148966/download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Tribal Sexual Assault Services Program (TSASP)</a:t>
            </a:r>
          </a:p>
          <a:p>
            <a:pPr lvl="1"/>
            <a:r>
              <a:rPr lang="en-US" sz="1600" u="sng" dirty="0">
                <a:hlinkClick r:id="rId4"/>
              </a:rPr>
              <a:t>https://www.justice.gov/ovw/page/file/1124276/download</a:t>
            </a:r>
            <a:endParaRPr lang="en-US" sz="1600" u="sng" dirty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600" dirty="0"/>
              <a:t>Grants to Tribal Governments to Exercise Special Domestic Violence Criminal Jurisdiction</a:t>
            </a:r>
          </a:p>
          <a:p>
            <a:pPr lvl="1"/>
            <a:r>
              <a:rPr lang="en-US" sz="1600" u="sng" dirty="0">
                <a:hlinkClick r:id="rId5"/>
              </a:rPr>
              <a:t>https://www.justice.gov/ovw/page/file/1135686/download</a:t>
            </a:r>
            <a:endParaRPr lang="en-US" sz="1600" u="sng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96746"/>
      </p:ext>
    </p:extLst>
  </p:cSld>
  <p:clrMapOvr>
    <a:masterClrMapping/>
  </p:clrMapOvr>
  <p:transition spd="med">
    <p:pull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ea typeface="ＭＳ Ｐゴシック" charset="0"/>
            </a:endParaRP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Final Questions 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and Answers</a:t>
            </a:r>
          </a:p>
        </p:txBody>
      </p:sp>
    </p:spTree>
  </p:cSld>
  <p:clrMapOvr>
    <a:masterClrMapping/>
  </p:clrMapOvr>
  <p:transition spd="med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1295400" y="228600"/>
            <a:ext cx="7848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500" dirty="0">
                <a:latin typeface="Verdana" charset="0"/>
                <a:ea typeface="ＭＳ Ｐゴシック" charset="0"/>
              </a:rPr>
              <a:t>Grants Financial Management Training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 bwMode="auto">
          <a:xfrm>
            <a:off x="1295400" y="762000"/>
            <a:ext cx="7924800" cy="6400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1176"/>
              </a:spcBef>
              <a:buNone/>
            </a:pPr>
            <a:r>
              <a:rPr lang="en-US" sz="3000" dirty="0">
                <a:latin typeface="Verdana" charset="0"/>
                <a:ea typeface="ＭＳ Ｐゴシック" charset="0"/>
              </a:rPr>
              <a:t>Online Training</a:t>
            </a:r>
          </a:p>
          <a:p>
            <a:pPr marL="0" indent="0" eaLnBrk="1" hangingPunct="1">
              <a:spcBef>
                <a:spcPts val="1176"/>
              </a:spcBef>
              <a:buNone/>
            </a:pPr>
            <a:endParaRPr lang="en-US" sz="800" dirty="0">
              <a:latin typeface="Verdana" charset="0"/>
              <a:ea typeface="ＭＳ Ｐゴシック" charset="0"/>
            </a:endParaRPr>
          </a:p>
          <a:p>
            <a:pPr marL="0" indent="0" eaLnBrk="1" hangingPunct="1">
              <a:spcBef>
                <a:spcPts val="1176"/>
              </a:spcBef>
            </a:pPr>
            <a:r>
              <a:rPr lang="en-US" sz="2400" dirty="0">
                <a:latin typeface="Verdana" charset="0"/>
                <a:ea typeface="ＭＳ Ｐゴシック" charset="0"/>
              </a:rPr>
              <a:t>  </a:t>
            </a:r>
            <a:r>
              <a:rPr lang="en-US" sz="2400" b="0" dirty="0">
                <a:latin typeface="Verdana" charset="0"/>
                <a:ea typeface="ＭＳ Ｐゴシック" charset="0"/>
              </a:rPr>
              <a:t>Basic grants financial management course</a:t>
            </a:r>
          </a:p>
          <a:p>
            <a:pPr marL="0" indent="0" eaLnBrk="1" hangingPunct="1">
              <a:spcBef>
                <a:spcPts val="1176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  Online, no limitation for registration</a:t>
            </a:r>
          </a:p>
          <a:p>
            <a:pPr marL="0" indent="0" eaLnBrk="1" hangingPunct="1">
              <a:spcBef>
                <a:spcPts val="1176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  Register with your vendor and award number</a:t>
            </a:r>
          </a:p>
          <a:p>
            <a:pPr marL="0" indent="0" eaLnBrk="1" hangingPunct="1">
              <a:spcBef>
                <a:spcPts val="1176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  One year to complete the course</a:t>
            </a:r>
          </a:p>
          <a:p>
            <a:pPr marL="0" indent="0" eaLnBrk="1" hangingPunct="1">
              <a:spcBef>
                <a:spcPts val="1176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  Approximately 14-16 hours to complete </a:t>
            </a:r>
          </a:p>
          <a:p>
            <a:pPr marL="0" indent="0" eaLnBrk="1" hangingPunct="1">
              <a:spcBef>
                <a:spcPts val="1176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  Final exam is optional</a:t>
            </a:r>
          </a:p>
          <a:p>
            <a:pPr marL="0" indent="0" eaLnBrk="1" hangingPunct="1">
              <a:buFontTx/>
              <a:buNone/>
            </a:pPr>
            <a:endParaRPr lang="en-US" sz="2000" dirty="0">
              <a:latin typeface="Verdana" charset="0"/>
              <a:ea typeface="ＭＳ Ｐゴシック" charset="0"/>
            </a:endParaRPr>
          </a:p>
          <a:p>
            <a:pPr marL="0" indent="0" eaLnBrk="1" hangingPunct="1">
              <a:buFontTx/>
              <a:buNone/>
            </a:pPr>
            <a:r>
              <a:rPr lang="en-US" sz="2800" dirty="0">
                <a:latin typeface="Verdana" charset="0"/>
                <a:ea typeface="ＭＳ Ｐゴシック" charset="0"/>
                <a:hlinkClick r:id="rId3"/>
              </a:rPr>
              <a:t>https://ojpfgm.webfirst.com/</a:t>
            </a:r>
            <a:r>
              <a:rPr lang="en-US" sz="2800" dirty="0">
                <a:latin typeface="Verdana" charset="0"/>
                <a:ea typeface="ＭＳ Ｐゴシック" charset="0"/>
              </a:rPr>
              <a:t> </a:t>
            </a:r>
            <a:endParaRPr lang="en-US" sz="200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01913"/>
      </p:ext>
    </p:extLst>
  </p:cSld>
  <p:clrMapOvr>
    <a:masterClrMapping/>
  </p:clrMapOvr>
  <p:transition spd="med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US" sz="4400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ea typeface="ＭＳ Ｐゴシック" charset="0"/>
            </a:endParaRP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Setting Up 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Your Award</a:t>
            </a:r>
          </a:p>
        </p:txBody>
      </p:sp>
    </p:spTree>
    <p:extLst>
      <p:ext uri="{BB962C8B-B14F-4D97-AF65-F5344CB8AC3E}">
        <p14:creationId xmlns:p14="http://schemas.microsoft.com/office/powerpoint/2010/main" val="805293439"/>
      </p:ext>
    </p:extLst>
  </p:cSld>
  <p:clrMapOvr>
    <a:masterClrMapping/>
  </p:clrMapOvr>
  <p:transition spd="med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Content Placeholder 2"/>
          <p:cNvSpPr>
            <a:spLocks noGrp="1"/>
          </p:cNvSpPr>
          <p:nvPr>
            <p:ph idx="1"/>
          </p:nvPr>
        </p:nvSpPr>
        <p:spPr bwMode="auto">
          <a:xfrm>
            <a:off x="1295400" y="838200"/>
            <a:ext cx="7848600" cy="5943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sz="2800" dirty="0"/>
              <a:t>Policy for steps to take when award  is received:</a:t>
            </a:r>
          </a:p>
          <a:p>
            <a:pPr marL="0" indent="0">
              <a:buNone/>
            </a:pPr>
            <a:endParaRPr lang="en-US" sz="500" dirty="0"/>
          </a:p>
          <a:p>
            <a:pPr>
              <a:spcBef>
                <a:spcPts val="1800"/>
              </a:spcBef>
            </a:pPr>
            <a:r>
              <a:rPr lang="en-US" sz="2400" b="0" dirty="0"/>
              <a:t>Create a Grant File (hard or electronic)</a:t>
            </a:r>
          </a:p>
          <a:p>
            <a:pPr>
              <a:spcBef>
                <a:spcPts val="1800"/>
              </a:spcBef>
            </a:pPr>
            <a:r>
              <a:rPr lang="en-US" sz="2400" b="0" dirty="0"/>
              <a:t>Review Special Conditions</a:t>
            </a:r>
          </a:p>
          <a:p>
            <a:pPr>
              <a:spcBef>
                <a:spcPts val="1800"/>
              </a:spcBef>
            </a:pPr>
            <a:r>
              <a:rPr lang="en-US" sz="2400" b="0" dirty="0"/>
              <a:t>Set up (new) cost center in accounting system</a:t>
            </a:r>
          </a:p>
          <a:p>
            <a:pPr>
              <a:spcBef>
                <a:spcPts val="1800"/>
              </a:spcBef>
            </a:pPr>
            <a:r>
              <a:rPr lang="en-US" sz="2400" b="0" dirty="0"/>
              <a:t>Set up tracking of Budgeted vs. Actual Expenditures</a:t>
            </a:r>
          </a:p>
          <a:p>
            <a:pPr>
              <a:spcBef>
                <a:spcPts val="1800"/>
              </a:spcBef>
            </a:pPr>
            <a:r>
              <a:rPr lang="en-US" sz="2400" b="0" dirty="0"/>
              <a:t>Require Source Documentation</a:t>
            </a:r>
          </a:p>
          <a:p>
            <a:endParaRPr lang="en-US" sz="2400" b="0" dirty="0"/>
          </a:p>
          <a:p>
            <a:pPr eaLnBrk="1" hangingPunct="1">
              <a:buFontTx/>
              <a:buNone/>
              <a:defRPr/>
            </a:pPr>
            <a:r>
              <a:rPr lang="en-US" sz="2400" dirty="0">
                <a:ea typeface="ＭＳ Ｐゴシック" pitchFamily="34" charset="-128"/>
                <a:cs typeface="+mn-cs"/>
              </a:rPr>
              <a:t>	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228600"/>
            <a:ext cx="8991600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  <a:ea typeface="ＭＳ Ｐゴシック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  <a:ea typeface="ＭＳ Ｐゴシック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  <a:ea typeface="ＭＳ Ｐゴシック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  <a:ea typeface="ＭＳ Ｐゴシック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kumimoji="0" lang="en-US" kern="0" dirty="0">
                <a:latin typeface="Verdana" charset="0"/>
                <a:ea typeface="ＭＳ Ｐゴシック" charset="0"/>
              </a:rPr>
              <a:t>	</a:t>
            </a:r>
            <a:r>
              <a:rPr kumimoji="0" lang="en-US" sz="2800" kern="0" dirty="0">
                <a:latin typeface="Verdana" charset="0"/>
                <a:ea typeface="ＭＳ Ｐゴシック" charset="0"/>
              </a:rPr>
              <a:t> </a:t>
            </a:r>
            <a:r>
              <a:rPr kumimoji="0" lang="en-US" sz="2800" kern="0" dirty="0"/>
              <a:t>Setting Up Your Award</a:t>
            </a:r>
            <a:endParaRPr kumimoji="0" lang="en-US" sz="2800" kern="0" dirty="0">
              <a:latin typeface="Verdana" charset="0"/>
              <a:ea typeface="ＭＳ Ｐゴシック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371600" y="3352800"/>
            <a:ext cx="7620000" cy="533400"/>
          </a:xfrm>
          <a:prstGeom prst="roundRect">
            <a:avLst/>
          </a:prstGeom>
          <a:noFill/>
          <a:ln w="5715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371600" y="3914775"/>
            <a:ext cx="7620000" cy="838200"/>
          </a:xfrm>
          <a:prstGeom prst="roundRect">
            <a:avLst/>
          </a:prstGeom>
          <a:noFill/>
          <a:ln w="5715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23167"/>
      </p:ext>
    </p:extLst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sz="2800" dirty="0"/>
              <a:t>Setting Up Your Award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838200"/>
            <a:ext cx="7239000" cy="1600200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/>
              <a:t>Set up a new cost center (assuming a NEW award number) in the accounting system to ensure funds are able to be tracked separately from all of funds</a:t>
            </a:r>
          </a:p>
          <a:p>
            <a:pPr marL="0" indent="0">
              <a:buNone/>
            </a:pPr>
            <a:endParaRPr lang="en-US" sz="2400" b="0" dirty="0"/>
          </a:p>
        </p:txBody>
      </p:sp>
      <p:pic>
        <p:nvPicPr>
          <p:cNvPr id="5123" name="Picture 1" descr="image00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91" y="2362200"/>
            <a:ext cx="5524500" cy="2567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4929909"/>
            <a:ext cx="7162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Set up a new cost center/activity code for each new grant</a:t>
            </a:r>
          </a:p>
          <a:p>
            <a:endParaRPr lang="en-US" b="0" dirty="0"/>
          </a:p>
          <a:p>
            <a:r>
              <a:rPr lang="en-US" b="0" dirty="0"/>
              <a:t>Example – 2018 OVW Legal Assistance for Victims “-201”</a:t>
            </a:r>
          </a:p>
          <a:p>
            <a:r>
              <a:rPr lang="en-US" b="0" dirty="0"/>
              <a:t>               -- 2018 OVW Tribal Coalitions Program (assuming a 2018 award #) “-202”</a:t>
            </a:r>
          </a:p>
          <a:p>
            <a:r>
              <a:rPr lang="en-US" b="0" dirty="0"/>
              <a:t>Account 7220 – Salaries and Wages</a:t>
            </a:r>
          </a:p>
          <a:p>
            <a:r>
              <a:rPr lang="en-US" b="0" dirty="0"/>
              <a:t>	7220 – 201  - Salaries and Wages – 2018 OVW Legal Assistance for Victims	7220 – 202  - Salaries and Wages – 2018 OVW Tribal Coalition Program </a:t>
            </a:r>
          </a:p>
          <a:p>
            <a:r>
              <a:rPr lang="en-US" b="0" dirty="0"/>
              <a:t>	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71884768"/>
      </p:ext>
    </p:extLst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7239000" cy="50593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  <a:cs typeface="Arial" panose="020B0604020202020204" pitchFamily="34" charset="0"/>
              </a:rPr>
              <a:t>Track Budgeted vs. Actual Expenditures</a:t>
            </a:r>
          </a:p>
          <a:p>
            <a:pPr marL="0" indent="0">
              <a:buNone/>
            </a:pPr>
            <a:endParaRPr lang="en-US" sz="1800" b="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0" dirty="0">
                <a:latin typeface="+mj-lt"/>
                <a:cs typeface="Arial" panose="020B0604020202020204" pitchFamily="34" charset="0"/>
              </a:rPr>
              <a:t>Once the budget has been approved by OVW, set up a system to track and compare the approved budgeted expenditures with the actual expenditures</a:t>
            </a:r>
          </a:p>
          <a:p>
            <a:pPr marL="0" indent="0">
              <a:buNone/>
            </a:pPr>
            <a:endParaRPr lang="en-US" sz="1800" b="0" dirty="0">
              <a:latin typeface="+mj-lt"/>
              <a:cs typeface="Arial" panose="020B0604020202020204" pitchFamily="34" charset="0"/>
            </a:endParaRPr>
          </a:p>
          <a:p>
            <a:pPr lvl="2"/>
            <a:r>
              <a:rPr lang="en-US" sz="1800" b="0" dirty="0">
                <a:latin typeface="+mj-lt"/>
                <a:cs typeface="Arial" panose="020B0604020202020204" pitchFamily="34" charset="0"/>
              </a:rPr>
              <a:t>In your financial accounting system</a:t>
            </a:r>
          </a:p>
          <a:p>
            <a:pPr lvl="2"/>
            <a:r>
              <a:rPr lang="en-US" sz="1800" dirty="0">
                <a:latin typeface="+mj-lt"/>
                <a:cs typeface="Arial" panose="020B0604020202020204" pitchFamily="34" charset="0"/>
              </a:rPr>
              <a:t>Excel chart</a:t>
            </a:r>
          </a:p>
          <a:p>
            <a:pPr lvl="2"/>
            <a:r>
              <a:rPr lang="en-US" sz="1800" dirty="0">
                <a:latin typeface="+mj-lt"/>
                <a:cs typeface="Arial" panose="020B0604020202020204" pitchFamily="34" charset="0"/>
              </a:rPr>
              <a:t>Review on a regular basis (monthly)</a:t>
            </a:r>
            <a:endParaRPr lang="en-US" sz="1800" b="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0" dirty="0">
                <a:latin typeface="+mj-lt"/>
                <a:cs typeface="Arial" panose="020B0604020202020204" pitchFamily="34" charset="0"/>
              </a:rPr>
              <a:t>Program and Finance staff should work closely together to monitor programmatic and financial progress of your award(s)	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228600"/>
            <a:ext cx="8991600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  <a:ea typeface="ＭＳ Ｐゴシック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  <a:ea typeface="ＭＳ Ｐゴシック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  <a:ea typeface="ＭＳ Ｐゴシック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  <a:ea typeface="ＭＳ Ｐゴシック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kumimoji="0" lang="en-US" kern="0" dirty="0">
                <a:latin typeface="Verdana" charset="0"/>
                <a:ea typeface="ＭＳ Ｐゴシック" charset="0"/>
              </a:rPr>
              <a:t>	</a:t>
            </a:r>
            <a:r>
              <a:rPr kumimoji="0" lang="en-US" sz="2800" kern="0" dirty="0">
                <a:latin typeface="Verdana" charset="0"/>
                <a:ea typeface="ＭＳ Ｐゴシック" charset="0"/>
              </a:rPr>
              <a:t> </a:t>
            </a:r>
            <a:r>
              <a:rPr kumimoji="0" lang="en-US" sz="2800" kern="0" dirty="0"/>
              <a:t>Setting Up Your Award</a:t>
            </a:r>
            <a:endParaRPr kumimoji="0" lang="en-US" sz="2800" kern="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976134"/>
      </p:ext>
    </p:extLst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sz="2800" dirty="0"/>
              <a:t>Setting Up Your Award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1"/>
            <a:ext cx="72390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/>
              <a:t>Track Budgeted vs. Actual Expenditures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2400" b="0" dirty="0"/>
              <a:t>Sample Tracking -</a:t>
            </a:r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r>
              <a:rPr lang="en-US" sz="2400" b="0" dirty="0"/>
              <a:t>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838507"/>
              </p:ext>
            </p:extLst>
          </p:nvPr>
        </p:nvGraphicFramePr>
        <p:xfrm>
          <a:off x="1447800" y="2366964"/>
          <a:ext cx="7010401" cy="4114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8751">
                  <a:extLst>
                    <a:ext uri="{9D8B030D-6E8A-4147-A177-3AD203B41FA5}">
                      <a16:colId xmlns:a16="http://schemas.microsoft.com/office/drawing/2014/main" val="1713159855"/>
                    </a:ext>
                  </a:extLst>
                </a:gridCol>
                <a:gridCol w="1206854">
                  <a:extLst>
                    <a:ext uri="{9D8B030D-6E8A-4147-A177-3AD203B41FA5}">
                      <a16:colId xmlns:a16="http://schemas.microsoft.com/office/drawing/2014/main" val="936993219"/>
                    </a:ext>
                  </a:extLst>
                </a:gridCol>
                <a:gridCol w="1313340">
                  <a:extLst>
                    <a:ext uri="{9D8B030D-6E8A-4147-A177-3AD203B41FA5}">
                      <a16:colId xmlns:a16="http://schemas.microsoft.com/office/drawing/2014/main" val="233022731"/>
                    </a:ext>
                  </a:extLst>
                </a:gridCol>
                <a:gridCol w="1206854">
                  <a:extLst>
                    <a:ext uri="{9D8B030D-6E8A-4147-A177-3AD203B41FA5}">
                      <a16:colId xmlns:a16="http://schemas.microsoft.com/office/drawing/2014/main" val="3120252361"/>
                    </a:ext>
                  </a:extLst>
                </a:gridCol>
                <a:gridCol w="1224602">
                  <a:extLst>
                    <a:ext uri="{9D8B030D-6E8A-4147-A177-3AD203B41FA5}">
                      <a16:colId xmlns:a16="http://schemas.microsoft.com/office/drawing/2014/main" val="2388009218"/>
                    </a:ext>
                  </a:extLst>
                </a:gridCol>
              </a:tblGrid>
              <a:tr h="24155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2018 OVW Comprehensive TA Program - Project Period 10/1/2018 - 9/30/2020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494859"/>
                  </a:ext>
                </a:extLst>
              </a:tr>
              <a:tr h="1549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Grant and Budget Categories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Approved Budget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Actual Expenditures as of 12/31/2018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Available Balance (Deficit) of Budget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Percentage of Budget Expended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9793567"/>
                  </a:ext>
                </a:extLst>
              </a:tr>
              <a:tr h="258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Personnel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$325,468.00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$38,693.57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$286,774.43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11.9%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50313878"/>
                  </a:ext>
                </a:extLst>
              </a:tr>
              <a:tr h="258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Fringe Benefits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$90,557.00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$11,002.47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$79,554.53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12.1%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1760360"/>
                  </a:ext>
                </a:extLst>
              </a:tr>
              <a:tr h="258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Travel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$23,549.00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$5,439.91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$18,109.09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23.1%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98760538"/>
                  </a:ext>
                </a:extLst>
              </a:tr>
              <a:tr h="258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Equipment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92633789"/>
                  </a:ext>
                </a:extLst>
              </a:tr>
              <a:tr h="258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Supplies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$21,691.00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$3,507.75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$18,183.25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16.2%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90490486"/>
                  </a:ext>
                </a:extLst>
              </a:tr>
              <a:tr h="258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Consultants/Contracts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$83,950.00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$2,350.00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$81,600.00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2.8%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93046096"/>
                  </a:ext>
                </a:extLst>
              </a:tr>
              <a:tr h="258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Other Costs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$79,785.00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$9,212.67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$70,572.33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10327768"/>
                  </a:ext>
                </a:extLst>
              </a:tr>
              <a:tr h="258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Indirect Costs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9136560"/>
                  </a:ext>
                </a:extLst>
              </a:tr>
              <a:tr h="258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Total Project Amount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$625,000.00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$70,206.37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$554,793.63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80280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072956"/>
      </p:ext>
    </p:extLst>
  </p:cSld>
  <p:clrMapOvr>
    <a:masterClrMapping/>
  </p:clrMapOvr>
  <p:transition spd="med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US" sz="4400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ea typeface="ＭＳ Ｐゴシック" charset="0"/>
            </a:endParaRP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Policies 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and 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3887936346"/>
      </p:ext>
    </p:extLst>
  </p:cSld>
  <p:clrMapOvr>
    <a:masterClrMapping/>
  </p:clrMapOvr>
  <p:transition spd="med">
    <p:pull dir="r"/>
  </p:transition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Office\Templates\1033\Reporting Progress or Status.pot</Template>
  <TotalTime>47279</TotalTime>
  <Words>1231</Words>
  <Application>Microsoft Office PowerPoint</Application>
  <PresentationFormat>On-screen Show (4:3)</PresentationFormat>
  <Paragraphs>297</Paragraphs>
  <Slides>24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Sylfaen</vt:lpstr>
      <vt:lpstr>Times New Roman</vt:lpstr>
      <vt:lpstr>Verdana</vt:lpstr>
      <vt:lpstr>Reporting Progress or Status</vt:lpstr>
      <vt:lpstr>Custom Design</vt:lpstr>
      <vt:lpstr>Picture</vt:lpstr>
      <vt:lpstr>PowerPoint Presentation</vt:lpstr>
      <vt:lpstr>Welcome and Introductions</vt:lpstr>
      <vt:lpstr>Grants Financial Management Training</vt:lpstr>
      <vt:lpstr>PowerPoint Presentation</vt:lpstr>
      <vt:lpstr>PowerPoint Presentation</vt:lpstr>
      <vt:lpstr> Setting Up Your Award</vt:lpstr>
      <vt:lpstr>PowerPoint Presentation</vt:lpstr>
      <vt:lpstr> Setting Up Your Award</vt:lpstr>
      <vt:lpstr>PowerPoint Presentation</vt:lpstr>
      <vt:lpstr> Policies and Procedures</vt:lpstr>
      <vt:lpstr> Policies and Procedures</vt:lpstr>
      <vt:lpstr> Policies and Procedures</vt:lpstr>
      <vt:lpstr> Policies and Procedures – </vt:lpstr>
      <vt:lpstr>PowerPoint Presentation</vt:lpstr>
      <vt:lpstr>  Personnel and Time &amp; Attendance </vt:lpstr>
      <vt:lpstr> Personnel and Time &amp; Attendance </vt:lpstr>
      <vt:lpstr>  Personnel and Time &amp; Attendance </vt:lpstr>
      <vt:lpstr> Personnel and Time &amp; Attendance </vt:lpstr>
      <vt:lpstr> Personnel and Time &amp; Attendance </vt:lpstr>
      <vt:lpstr>  Personnel and Time &amp; Attendance </vt:lpstr>
      <vt:lpstr>PowerPoint Presentation</vt:lpstr>
      <vt:lpstr> Resources </vt:lpstr>
      <vt:lpstr> Tribal Affairs Division – Solicitation Links </vt:lpstr>
      <vt:lpstr>PowerPoint Presentation</vt:lpstr>
    </vt:vector>
  </TitlesOfParts>
  <Company>MKR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Status</dc:title>
  <dc:creator>Hanley</dc:creator>
  <cp:lastModifiedBy>Holly Oden</cp:lastModifiedBy>
  <cp:revision>1329</cp:revision>
  <cp:lastPrinted>2019-11-21T16:35:50Z</cp:lastPrinted>
  <dcterms:created xsi:type="dcterms:W3CDTF">2010-11-09T00:40:24Z</dcterms:created>
  <dcterms:modified xsi:type="dcterms:W3CDTF">2020-03-12T17:11:42Z</dcterms:modified>
</cp:coreProperties>
</file>